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501" r:id="rId2"/>
    <p:sldId id="258" r:id="rId3"/>
    <p:sldId id="471" r:id="rId4"/>
    <p:sldId id="472" r:id="rId5"/>
    <p:sldId id="492" r:id="rId6"/>
    <p:sldId id="405" r:id="rId7"/>
    <p:sldId id="361" r:id="rId8"/>
    <p:sldId id="418" r:id="rId9"/>
    <p:sldId id="473" r:id="rId10"/>
    <p:sldId id="503" r:id="rId11"/>
    <p:sldId id="506" r:id="rId12"/>
    <p:sldId id="493" r:id="rId13"/>
    <p:sldId id="489" r:id="rId14"/>
    <p:sldId id="507" r:id="rId15"/>
    <p:sldId id="508" r:id="rId16"/>
    <p:sldId id="509" r:id="rId17"/>
    <p:sldId id="511" r:id="rId18"/>
    <p:sldId id="494" r:id="rId19"/>
    <p:sldId id="534" r:id="rId20"/>
    <p:sldId id="533" r:id="rId21"/>
    <p:sldId id="513" r:id="rId22"/>
    <p:sldId id="510" r:id="rId23"/>
    <p:sldId id="490" r:id="rId24"/>
    <p:sldId id="491" r:id="rId25"/>
    <p:sldId id="488" r:id="rId26"/>
    <p:sldId id="515" r:id="rId27"/>
    <p:sldId id="537" r:id="rId28"/>
    <p:sldId id="538" r:id="rId29"/>
    <p:sldId id="519" r:id="rId30"/>
    <p:sldId id="536" r:id="rId31"/>
    <p:sldId id="535" r:id="rId32"/>
    <p:sldId id="516" r:id="rId33"/>
    <p:sldId id="517" r:id="rId34"/>
    <p:sldId id="539" r:id="rId35"/>
    <p:sldId id="499" r:id="rId36"/>
    <p:sldId id="518" r:id="rId37"/>
    <p:sldId id="502" r:id="rId38"/>
    <p:sldId id="465" r:id="rId39"/>
    <p:sldId id="532" r:id="rId40"/>
  </p:sldIdLst>
  <p:sldSz cx="9144000" cy="6858000" type="screen4x3"/>
  <p:notesSz cx="6794500" cy="99314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FF99"/>
    <a:srgbClr val="00236E"/>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96" autoAdjust="0"/>
    <p:restoredTop sz="87946" autoAdjust="0"/>
  </p:normalViewPr>
  <p:slideViewPr>
    <p:cSldViewPr>
      <p:cViewPr varScale="1">
        <p:scale>
          <a:sx n="85" d="100"/>
          <a:sy n="85" d="100"/>
        </p:scale>
        <p:origin x="-677" y="-86"/>
      </p:cViewPr>
      <p:guideLst>
        <p:guide orient="horz" pos="2160"/>
        <p:guide pos="2880"/>
      </p:guideLst>
    </p:cSldViewPr>
  </p:slideViewPr>
  <p:outlineViewPr>
    <p:cViewPr>
      <p:scale>
        <a:sx n="33" d="100"/>
        <a:sy n="33" d="100"/>
      </p:scale>
      <p:origin x="0" y="9966"/>
    </p:cViewPr>
  </p:outlineViewPr>
  <p:notesTextViewPr>
    <p:cViewPr>
      <p:scale>
        <a:sx n="100" d="100"/>
        <a:sy n="100" d="100"/>
      </p:scale>
      <p:origin x="0" y="0"/>
    </p:cViewPr>
  </p:notesTextViewPr>
  <p:sorterViewPr>
    <p:cViewPr>
      <p:scale>
        <a:sx n="100" d="100"/>
        <a:sy n="100" d="100"/>
      </p:scale>
      <p:origin x="0" y="6667"/>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4283" cy="49657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48645" y="0"/>
            <a:ext cx="2944283" cy="49657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2012/8/26</a:t>
            </a:fld>
            <a:endParaRPr lang="ja-JP" altLang="en-US" dirty="0"/>
          </a:p>
        </p:txBody>
      </p:sp>
      <p:sp>
        <p:nvSpPr>
          <p:cNvPr id="4" name="スライド イメージ プレースホルダ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2</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We</a:t>
            </a:r>
            <a:r>
              <a:rPr kumimoji="1" lang="en-US" altLang="ja-JP" baseline="0" dirty="0" smtClean="0"/>
              <a:t> had configured inter-region swift located in 3 regions, Tokyo, Chiba, Hokkaido and investigated performance data for uploading/downloading objects.</a:t>
            </a:r>
          </a:p>
          <a:p>
            <a:endParaRPr kumimoji="1" lang="en-US" altLang="ja-JP" baseline="0" dirty="0" smtClean="0"/>
          </a:p>
          <a:p>
            <a:r>
              <a:rPr kumimoji="1" lang="en-US" altLang="ja-JP" baseline="0" dirty="0" smtClean="0"/>
              <a:t>Throughputs between Tokyo and Chiba is about 1Gbits/s and Throughputs between Hokkaido and Tokyo/Chiba is about 7Mbits/s.</a:t>
            </a:r>
          </a:p>
          <a:p>
            <a:endParaRPr kumimoji="1" lang="en-US" altLang="ja-JP" baseline="0" dirty="0" smtClean="0"/>
          </a:p>
          <a:p>
            <a:r>
              <a:rPr kumimoji="1" lang="en-US" altLang="ja-JP" baseline="0" dirty="0" smtClean="0"/>
              <a:t>In this case, uploading objects is always worst case because Swift proxy puts objects to 3 zones and waits until all objects are uploaded, while worst case of downloading objects is one-third because Swift proxy randomly chooses one of three object servers</a:t>
            </a:r>
          </a:p>
        </p:txBody>
      </p:sp>
      <p:sp>
        <p:nvSpPr>
          <p:cNvPr id="4" name="スライド番号プレースホルダ 3"/>
          <p:cNvSpPr>
            <a:spLocks noGrp="1"/>
          </p:cNvSpPr>
          <p:nvPr>
            <p:ph type="sldNum" sz="quarter" idx="10"/>
          </p:nvPr>
        </p:nvSpPr>
        <p:spPr/>
        <p:txBody>
          <a:bodyPr/>
          <a:lstStyle/>
          <a:p>
            <a:pPr>
              <a:defRPr/>
            </a:pPr>
            <a:fld id="{3E870D3D-95DA-49C1-BC08-A97A90262934}" type="slidenum">
              <a:rPr lang="en-US" altLang="ja-JP" smtClean="0"/>
              <a:pPr>
                <a:defRPr/>
              </a:pPr>
              <a:t>34</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5</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12</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18</a:t>
            </a:fld>
            <a:endParaRPr lang="ja-JP"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is current plan how to implement lower layer, Open Compute Bare</a:t>
            </a:r>
            <a:r>
              <a:rPr kumimoji="1" lang="en-US" altLang="ja-JP" baseline="0" dirty="0" smtClean="0"/>
              <a:t> Metal.</a:t>
            </a:r>
          </a:p>
          <a:p>
            <a:endParaRPr kumimoji="1" lang="en-US" altLang="ja-JP" baseline="0"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19</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Upper</a:t>
            </a:r>
            <a:r>
              <a:rPr kumimoji="1" lang="en-US" altLang="ja-JP" baseline="0" dirty="0" smtClean="0"/>
              <a:t> layer, deployment tool architecture is like this. It uses </a:t>
            </a:r>
            <a:r>
              <a:rPr kumimoji="1" lang="en-US" altLang="ja-JP" baseline="0" dirty="0" err="1" smtClean="0"/>
              <a:t>mcollective</a:t>
            </a:r>
            <a:r>
              <a:rPr kumimoji="1" lang="en-US" altLang="ja-JP" baseline="0" dirty="0" smtClean="0"/>
              <a:t> to control puppet clients.</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20</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 possible I would like to show you the current working prototype.   Target</a:t>
            </a:r>
            <a:r>
              <a:rPr kumimoji="1" lang="en-US" altLang="ja-JP" baseline="0" dirty="0" smtClean="0"/>
              <a:t> nodes are </a:t>
            </a:r>
            <a:r>
              <a:rPr kumimoji="1" lang="en-US" altLang="ja-JP" baseline="0" dirty="0" err="1" smtClean="0"/>
              <a:t>Xen</a:t>
            </a:r>
            <a:r>
              <a:rPr kumimoji="1" lang="en-US" altLang="ja-JP" baseline="0" dirty="0" smtClean="0"/>
              <a:t> instances in </a:t>
            </a:r>
            <a:r>
              <a:rPr kumimoji="1" lang="en-US" altLang="ja-JP" baseline="0" dirty="0" err="1" smtClean="0"/>
              <a:t>edubase</a:t>
            </a:r>
            <a:r>
              <a:rPr kumimoji="1" lang="en-US" altLang="ja-JP" baseline="0" dirty="0" smtClean="0"/>
              <a:t> Cloud and deployment tools runs on another </a:t>
            </a:r>
            <a:r>
              <a:rPr kumimoji="1" lang="en-US" altLang="ja-JP" baseline="0" dirty="0" err="1" smtClean="0"/>
              <a:t>Xen</a:t>
            </a:r>
            <a:r>
              <a:rPr kumimoji="1" lang="en-US" altLang="ja-JP" baseline="0" dirty="0" smtClean="0"/>
              <a:t> instance in </a:t>
            </a:r>
            <a:r>
              <a:rPr kumimoji="1" lang="en-US" altLang="ja-JP" baseline="0" dirty="0" err="1" smtClean="0"/>
              <a:t>edubase</a:t>
            </a:r>
            <a:r>
              <a:rPr kumimoji="1" lang="en-US" altLang="ja-JP" baseline="0" dirty="0" smtClean="0"/>
              <a:t> Cloud, as well. </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25</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26</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service</a:t>
            </a:r>
            <a:r>
              <a:rPr kumimoji="1" lang="en-US" altLang="ja-JP" baseline="0" dirty="0" smtClean="0"/>
              <a:t> can be uses in academic community clouds for machine image distribution and research data sharing</a:t>
            </a:r>
            <a:endParaRPr kumimoji="1" lang="ja-JP" altLang="en-US" dirty="0"/>
          </a:p>
        </p:txBody>
      </p:sp>
      <p:sp>
        <p:nvSpPr>
          <p:cNvPr id="4" name="スライド番号プレースホルダ 3"/>
          <p:cNvSpPr>
            <a:spLocks noGrp="1"/>
          </p:cNvSpPr>
          <p:nvPr>
            <p:ph type="sldNum" sz="quarter" idx="10"/>
          </p:nvPr>
        </p:nvSpPr>
        <p:spPr/>
        <p:txBody>
          <a:bodyPr/>
          <a:lstStyle/>
          <a:p>
            <a:fld id="{C71B1AD5-CE08-4401-A6F4-39966201CAD1}" type="slidenum">
              <a:rPr kumimoji="1" lang="ja-JP" altLang="en-US" smtClean="0"/>
              <a:pPr/>
              <a:t>29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43938" y="6643688"/>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1C9B3CDA-B9D0-4BBD-AA56-877E85DAA46C}" type="datetime1">
              <a:rPr lang="ja-JP" altLang="en-US"/>
              <a:pPr>
                <a:defRPr/>
              </a:pPr>
              <a:t>2012/8/26</a:t>
            </a:fld>
            <a:endParaRPr lang="ja-JP" altLang="en-US" dirty="0"/>
          </a:p>
        </p:txBody>
      </p:sp>
      <p:sp>
        <p:nvSpPr>
          <p:cNvPr id="5" name="フッター プレースホルダ 4"/>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7" name="日付プレースホルダ 2"/>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7774128C-31AC-4725-B377-2679491C5B2F}" type="datetime1">
              <a:rPr lang="ja-JP" altLang="en-US"/>
              <a:pPr>
                <a:defRPr/>
              </a:pPr>
              <a:t>2012/8/26</a:t>
            </a:fld>
            <a:endParaRPr lang="ja-JP" altLang="en-US" dirty="0"/>
          </a:p>
        </p:txBody>
      </p:sp>
      <p:sp>
        <p:nvSpPr>
          <p:cNvPr id="9" name="フッター プレースホルダ 3"/>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4"/>
          <p:cNvSpPr>
            <a:spLocks noGrp="1"/>
          </p:cNvSpPr>
          <p:nvPr>
            <p:ph type="sldNum" sz="quarter" idx="12"/>
          </p:nvPr>
        </p:nvSpPr>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722313" y="3929055"/>
            <a:ext cx="7772400" cy="1362075"/>
          </a:xfrm>
        </p:spPr>
        <p:txBody>
          <a:bodyPr anchor="t">
            <a:normAutofit/>
          </a:bodyPr>
          <a:lstStyle>
            <a:lvl1pPr algn="l">
              <a:defRPr sz="2400" b="1" cap="all"/>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722313" y="2428868"/>
            <a:ext cx="7772400" cy="1500187"/>
          </a:xfrm>
        </p:spPr>
        <p:txBody>
          <a:bodyPr anchor="b">
            <a:normAutofit/>
          </a:bodyPr>
          <a:lstStyle>
            <a:lvl1pPr marL="0" indent="0">
              <a:buNone/>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smtClean="0"/>
              <a:t>マスタ テキストの書式設定</a:t>
            </a:r>
          </a:p>
        </p:txBody>
      </p:sp>
      <p:sp>
        <p:nvSpPr>
          <p:cNvPr id="5" name="スライド番号プレースホルダ 5"/>
          <p:cNvSpPr>
            <a:spLocks noGrp="1"/>
          </p:cNvSpPr>
          <p:nvPr>
            <p:ph type="sldNum" sz="quarter" idx="10"/>
          </p:nvPr>
        </p:nvSpPr>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日付プレースホルダ 6"/>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9A99D062-92BD-46AD-A228-3C5443A4233E}" type="datetime1">
              <a:rPr lang="ja-JP" altLang="en-US"/>
              <a:pPr>
                <a:defRPr/>
              </a:pPr>
              <a:t>2012/8/26</a:t>
            </a:fld>
            <a:endParaRPr lang="ja-JP" altLang="en-US" dirty="0"/>
          </a:p>
        </p:txBody>
      </p:sp>
      <p:sp>
        <p:nvSpPr>
          <p:cNvPr id="9" name="フッター プレースホルダ 7"/>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8"/>
          <p:cNvSpPr>
            <a:spLocks noGrp="1"/>
          </p:cNvSpPr>
          <p:nvPr>
            <p:ph type="sldNum" sz="quarter" idx="12"/>
          </p:nvPr>
        </p:nvSpPr>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572500" y="6643688"/>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2A8E9041-563F-483A-B604-B86AC6514484}" type="datetime1">
              <a:rPr lang="ja-JP" altLang="en-US"/>
              <a:pPr>
                <a:defRPr/>
              </a:pPr>
              <a:t>2012/8/26</a:t>
            </a:fld>
            <a:endParaRPr lang="ja-JP" altLang="en-US" dirty="0"/>
          </a:p>
        </p:txBody>
      </p:sp>
      <p:sp>
        <p:nvSpPr>
          <p:cNvPr id="3" name="フッター プレースホルダ 2"/>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4" name="スライド番号プレースホルダ 3"/>
          <p:cNvSpPr>
            <a:spLocks noGrp="1"/>
          </p:cNvSpPr>
          <p:nvPr>
            <p:ph type="sldNum" sz="quarter" idx="12"/>
          </p:nvPr>
        </p:nvSpPr>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2012/8/26</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2052" name="Picture 5" descr="footer_e"/>
          <p:cNvPicPr>
            <a:picLocks noChangeAspect="1" noChangeArrowheads="1"/>
          </p:cNvPicPr>
          <p:nvPr userDrawn="1"/>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8" name="フッター プレースホルダ 4"/>
          <p:cNvSpPr txBox="1">
            <a:spLocks/>
          </p:cNvSpPr>
          <p:nvPr userDrawn="1"/>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nii-cloud/dodai"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gictf.jp/doc/GICTF_Whitepaper_20100902.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www.gictf.jp/doc/GICTF_CloudIF_Protocol_WhitePaper_2011-12_v1_Part1.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www.opencarf.org/" TargetMode="External"/><Relationship Id="rId7" Type="http://schemas.openxmlformats.org/officeDocument/2006/relationships/image" Target="../media/image41.jpeg"/><Relationship Id="rId2" Type="http://schemas.openxmlformats.org/officeDocument/2006/relationships/hyperlink" Target="http://edubase.jp/cloud/"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github.com/nii-cloud/colony" TargetMode="External"/><Relationship Id="rId10" Type="http://schemas.openxmlformats.org/officeDocument/2006/relationships/hyperlink" Target="http://start.ecloud.nii.ac.jp/" TargetMode="External"/><Relationship Id="rId4" Type="http://schemas.openxmlformats.org/officeDocument/2006/relationships/hyperlink" Target="https://github.com/nii-cloud/dodai-deploy" TargetMode="External"/><Relationship Id="rId9"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ii-cloud/"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grace-center.jp/prj_educloud.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vsmv0002sl.ecloud.nii.ac.jp/index.html"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メッセージ</a:t>
            </a:r>
            <a:endParaRPr kumimoji="1" lang="ja-JP" altLang="en-US" dirty="0"/>
          </a:p>
        </p:txBody>
      </p:sp>
      <p:sp>
        <p:nvSpPr>
          <p:cNvPr id="3" name="コンテンツ プレースホルダ 2"/>
          <p:cNvSpPr>
            <a:spLocks noGrp="1"/>
          </p:cNvSpPr>
          <p:nvPr>
            <p:ph idx="1"/>
          </p:nvPr>
        </p:nvSpPr>
        <p:spPr>
          <a:xfrm>
            <a:off x="323528" y="1340769"/>
            <a:ext cx="8507288" cy="4248472"/>
          </a:xfrm>
        </p:spPr>
        <p:txBody>
          <a:bodyPr/>
          <a:lstStyle/>
          <a:p>
            <a:r>
              <a:rPr kumimoji="1" lang="en-US" altLang="ja-JP" sz="2800" dirty="0" smtClean="0"/>
              <a:t>P2P</a:t>
            </a:r>
            <a:r>
              <a:rPr kumimoji="1" lang="ja-JP" altLang="en-US" sz="2800" dirty="0" smtClean="0"/>
              <a:t>連携だけではなく、連携ハブを持った</a:t>
            </a:r>
            <a:r>
              <a:rPr lang="ja-JP" altLang="en-US" sz="2800" dirty="0" smtClean="0"/>
              <a:t>クラウド連携</a:t>
            </a:r>
            <a:r>
              <a:rPr kumimoji="1" lang="ja-JP" altLang="en-US" sz="2800" dirty="0" smtClean="0"/>
              <a:t>アーキテクチャーを追及してみてはどうか？</a:t>
            </a:r>
            <a:endParaRPr kumimoji="1" lang="en-US" altLang="ja-JP" sz="2800" dirty="0" smtClean="0"/>
          </a:p>
          <a:p>
            <a:pPr lvl="1"/>
            <a:r>
              <a:rPr lang="ja-JP" altLang="en-US" sz="2400" dirty="0" smtClean="0"/>
              <a:t>連携ハブの機能</a:t>
            </a:r>
            <a:endParaRPr lang="en-US" altLang="ja-JP" sz="2400" dirty="0" smtClean="0"/>
          </a:p>
          <a:p>
            <a:pPr lvl="2"/>
            <a:r>
              <a:rPr kumimoji="1" lang="ja-JP" altLang="en-US" sz="2000" dirty="0" smtClean="0"/>
              <a:t>物理マシンプールからのクラスタ生成サービス</a:t>
            </a:r>
            <a:endParaRPr kumimoji="1" lang="en-US" altLang="ja-JP" sz="2000" dirty="0" smtClean="0"/>
          </a:p>
          <a:p>
            <a:pPr lvl="2"/>
            <a:r>
              <a:rPr lang="ja-JP" altLang="en-US" sz="2000" dirty="0" smtClean="0"/>
              <a:t>既存クラウドと直接接続　（マシン増強をオンデマンドで）サービス</a:t>
            </a:r>
            <a:endParaRPr kumimoji="1" lang="en-US" altLang="ja-JP" sz="2000" dirty="0" smtClean="0"/>
          </a:p>
          <a:p>
            <a:pPr lvl="2"/>
            <a:r>
              <a:rPr kumimoji="1" lang="ja-JP" altLang="en-US" sz="2000" dirty="0" smtClean="0"/>
              <a:t>物理マシン上のクラスタ構築サービス</a:t>
            </a:r>
            <a:endParaRPr kumimoji="1" lang="en-US" altLang="ja-JP" sz="2000" dirty="0" smtClean="0"/>
          </a:p>
          <a:p>
            <a:pPr lvl="2"/>
            <a:r>
              <a:rPr lang="ja-JP" altLang="en-US" sz="2000" dirty="0" smtClean="0"/>
              <a:t>共有オブジェクトストアサービス</a:t>
            </a:r>
            <a:endParaRPr kumimoji="1" lang="en-US" altLang="ja-JP" sz="2000" dirty="0" smtClean="0"/>
          </a:p>
          <a:p>
            <a:pPr lvl="1"/>
            <a:r>
              <a:rPr lang="ja-JP" altLang="en-US" sz="2400" dirty="0" smtClean="0"/>
              <a:t>　メリット</a:t>
            </a:r>
            <a:endParaRPr lang="en-US" altLang="ja-JP" sz="2400" dirty="0" smtClean="0"/>
          </a:p>
          <a:p>
            <a:pPr lvl="2"/>
            <a:r>
              <a:rPr lang="ja-JP" altLang="en-US" sz="2000" dirty="0" smtClean="0"/>
              <a:t>既存の環境を物理マシンから延伸できる</a:t>
            </a:r>
            <a:endParaRPr lang="en-US" altLang="ja-JP" sz="2000" dirty="0" smtClean="0"/>
          </a:p>
          <a:p>
            <a:pPr lvl="2"/>
            <a:r>
              <a:rPr lang="ja-JP" altLang="en-US" sz="2000" dirty="0" smtClean="0"/>
              <a:t>連携毎の対応ではなく、連携に便利な共通機能が整備されている</a:t>
            </a:r>
            <a:endParaRPr kumimoji="1" lang="ja-JP"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188640"/>
            <a:ext cx="9144000" cy="606425"/>
          </a:xfrm>
        </p:spPr>
        <p:txBody>
          <a:bodyPr/>
          <a:lstStyle/>
          <a:p>
            <a:pPr eaLnBrk="1" hangingPunct="1"/>
            <a:r>
              <a:rPr lang="en-US" altLang="ja-JP" sz="3200" b="1" dirty="0" err="1" smtClean="0">
                <a:effectLst/>
                <a:latin typeface="HGP創英角ｺﾞｼｯｸUB" pitchFamily="50" charset="-128"/>
                <a:ea typeface="HGP創英角ｺﾞｼｯｸUB" pitchFamily="50" charset="-128"/>
              </a:rPr>
              <a:t>edubase</a:t>
            </a:r>
            <a:r>
              <a:rPr lang="en-US" altLang="ja-JP" sz="3200" b="1" dirty="0" smtClean="0">
                <a:effectLst/>
                <a:latin typeface="HGP創英角ｺﾞｼｯｸUB" pitchFamily="50" charset="-128"/>
                <a:ea typeface="HGP創英角ｺﾞｼｯｸUB" pitchFamily="50" charset="-128"/>
              </a:rPr>
              <a:t> Cloud</a:t>
            </a:r>
            <a:r>
              <a:rPr lang="ja-JP" altLang="en-US" sz="3200" b="1" dirty="0" smtClean="0">
                <a:effectLst/>
                <a:latin typeface="HGP創英角ｺﾞｼｯｸUB" pitchFamily="50" charset="-128"/>
                <a:ea typeface="HGP創英角ｺﾞｼｯｸUB" pitchFamily="50" charset="-128"/>
              </a:rPr>
              <a:t>を構成するミニクラウドとアーカイブ</a:t>
            </a:r>
          </a:p>
        </p:txBody>
      </p:sp>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t>
            </a:r>
            <a:r>
              <a:rPr lang="ja-JP" altLang="en-US" sz="1400" dirty="0" smtClean="0">
                <a:latin typeface="HGP創英角ｺﾞｼｯｸUB" pitchFamily="50" charset="-128"/>
                <a:ea typeface="HGP創英角ｺﾞｼｯｸUB" pitchFamily="50" charset="-128"/>
              </a:rPr>
              <a:t>アーカイブ</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AutoShape 3"/>
          <p:cNvSpPr>
            <a:spLocks noChangeArrowheads="1"/>
          </p:cNvSpPr>
          <p:nvPr/>
        </p:nvSpPr>
        <p:spPr bwMode="auto">
          <a:xfrm>
            <a:off x="179512" y="1988840"/>
            <a:ext cx="1152128" cy="576064"/>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LDAP</a:t>
            </a:r>
            <a:r>
              <a:rPr lang="ja-JP" altLang="en-US" sz="1400" dirty="0" smtClean="0">
                <a:latin typeface="HGP創英角ｺﾞｼｯｸUB" pitchFamily="50" charset="-128"/>
                <a:ea typeface="HGP創英角ｺﾞｼｯｸUB" pitchFamily="50" charset="-128"/>
              </a:rPr>
              <a:t>によるユーザ管理</a:t>
            </a:r>
            <a:endParaRPr lang="ja-JP" altLang="en-US" sz="1400"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Archive</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タイトル 1"/>
          <p:cNvSpPr txBox="1">
            <a:spLocks/>
          </p:cNvSpPr>
          <p:nvPr/>
        </p:nvSpPr>
        <p:spPr bwMode="auto">
          <a:xfrm>
            <a:off x="179512" y="188640"/>
            <a:ext cx="795637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教育クラウドの運用経験からの改善要望</a:t>
            </a: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pic>
        <p:nvPicPr>
          <p:cNvPr id="38" name="Picture 2" descr="https://upki-portal.nii.ac.jp/docs/files/image/fed/logo2.png"/>
          <p:cNvPicPr>
            <a:picLocks noChangeAspect="1" noChangeArrowheads="1"/>
          </p:cNvPicPr>
          <p:nvPr/>
        </p:nvPicPr>
        <p:blipFill>
          <a:blip r:embed="rId5" cstate="print"/>
          <a:srcRect/>
          <a:stretch>
            <a:fillRect/>
          </a:stretch>
        </p:blipFill>
        <p:spPr bwMode="auto">
          <a:xfrm>
            <a:off x="323528" y="1988840"/>
            <a:ext cx="576064" cy="548502"/>
          </a:xfrm>
          <a:prstGeom prst="rect">
            <a:avLst/>
          </a:prstGeom>
          <a:noFill/>
        </p:spPr>
      </p:pic>
      <p:sp>
        <p:nvSpPr>
          <p:cNvPr id="39" name="正方形/長方形 38"/>
          <p:cNvSpPr/>
          <p:nvPr/>
        </p:nvSpPr>
        <p:spPr>
          <a:xfrm>
            <a:off x="827584" y="980728"/>
            <a:ext cx="8316416"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吹き出し 39"/>
          <p:cNvSpPr/>
          <p:nvPr/>
        </p:nvSpPr>
        <p:spPr>
          <a:xfrm>
            <a:off x="971600" y="980728"/>
            <a:ext cx="2016224" cy="1008112"/>
          </a:xfrm>
          <a:prstGeom prst="wedgeRectCallout">
            <a:avLst>
              <a:gd name="adj1" fmla="val 32622"/>
              <a:gd name="adj2" fmla="val 927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HGP創英角ｺﾞｼｯｸUB" pitchFamily="50" charset="-128"/>
                <a:ea typeface="HGP創英角ｺﾞｼｯｸUB" pitchFamily="50" charset="-128"/>
              </a:rPr>
              <a:t>１．</a:t>
            </a:r>
            <a:r>
              <a:rPr lang="ja-JP" altLang="ja-JP" b="1" dirty="0" smtClean="0">
                <a:latin typeface="HGP創英角ｺﾞｼｯｸUB" pitchFamily="50" charset="-128"/>
                <a:ea typeface="HGP創英角ｺﾞｼｯｸUB" pitchFamily="50" charset="-128"/>
              </a:rPr>
              <a:t>ミニクラウドの動的サイズ変更</a:t>
            </a:r>
            <a:endParaRPr kumimoji="1" lang="ja-JP" altLang="en-US" b="1" dirty="0">
              <a:latin typeface="HGP創英角ｺﾞｼｯｸUB" pitchFamily="50" charset="-128"/>
              <a:ea typeface="HGP創英角ｺﾞｼｯｸUB" pitchFamily="50" charset="-128"/>
            </a:endParaRPr>
          </a:p>
        </p:txBody>
      </p:sp>
      <p:sp>
        <p:nvSpPr>
          <p:cNvPr id="41" name="四角形吹き出し 40"/>
          <p:cNvSpPr/>
          <p:nvPr/>
        </p:nvSpPr>
        <p:spPr>
          <a:xfrm>
            <a:off x="5868144" y="980728"/>
            <a:ext cx="2016224" cy="1008112"/>
          </a:xfrm>
          <a:prstGeom prst="wedgeRectCallout">
            <a:avLst>
              <a:gd name="adj1" fmla="val 68904"/>
              <a:gd name="adj2" fmla="val 45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４．</a:t>
            </a:r>
            <a:r>
              <a:rPr lang="ja-JP" altLang="ja-JP" dirty="0" smtClean="0">
                <a:latin typeface="HGP創英角ｺﾞｼｯｸUB" pitchFamily="50" charset="-128"/>
                <a:ea typeface="HGP創英角ｺﾞｼｯｸUB" pitchFamily="50" charset="-128"/>
              </a:rPr>
              <a:t>アーカイブ機能利用シーン拡大</a:t>
            </a:r>
            <a:endParaRPr kumimoji="1" lang="ja-JP" altLang="en-US" b="1" dirty="0">
              <a:latin typeface="HGP創英角ｺﾞｼｯｸUB" pitchFamily="50" charset="-128"/>
              <a:ea typeface="HGP創英角ｺﾞｼｯｸUB" pitchFamily="50" charset="-128"/>
            </a:endParaRPr>
          </a:p>
        </p:txBody>
      </p:sp>
      <p:sp>
        <p:nvSpPr>
          <p:cNvPr id="42" name="四角形吹き出し 41"/>
          <p:cNvSpPr/>
          <p:nvPr/>
        </p:nvSpPr>
        <p:spPr>
          <a:xfrm>
            <a:off x="971600" y="5157192"/>
            <a:ext cx="2016224" cy="1008112"/>
          </a:xfrm>
          <a:prstGeom prst="wedgeRectCallout">
            <a:avLst>
              <a:gd name="adj1" fmla="val 36855"/>
              <a:gd name="adj2" fmla="val -86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３．</a:t>
            </a:r>
            <a:r>
              <a:rPr lang="ja-JP" altLang="ja-JP" dirty="0" smtClean="0">
                <a:latin typeface="HGP創英角ｺﾞｼｯｸUB" pitchFamily="50" charset="-128"/>
                <a:ea typeface="HGP創英角ｺﾞｼｯｸUB" pitchFamily="50" charset="-128"/>
              </a:rPr>
              <a:t>クラウド初期化ツールの汎用化</a:t>
            </a:r>
            <a:endParaRPr kumimoji="1" lang="ja-JP" altLang="en-US" b="1" dirty="0">
              <a:latin typeface="HGP創英角ｺﾞｼｯｸUB" pitchFamily="50" charset="-128"/>
              <a:ea typeface="HGP創英角ｺﾞｼｯｸUB" pitchFamily="50" charset="-128"/>
            </a:endParaRPr>
          </a:p>
        </p:txBody>
      </p:sp>
      <p:sp>
        <p:nvSpPr>
          <p:cNvPr id="43" name="四角形吹き出し 42"/>
          <p:cNvSpPr/>
          <p:nvPr/>
        </p:nvSpPr>
        <p:spPr>
          <a:xfrm>
            <a:off x="971600" y="2780928"/>
            <a:ext cx="2016224" cy="1008112"/>
          </a:xfrm>
          <a:prstGeom prst="wedgeRectCallout">
            <a:avLst>
              <a:gd name="adj1" fmla="val -49616"/>
              <a:gd name="adj2" fmla="val -729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ja-JP" altLang="en-US" dirty="0" smtClean="0">
                <a:latin typeface="HGP創英角ｺﾞｼｯｸUB" pitchFamily="50" charset="-128"/>
                <a:ea typeface="HGP創英角ｺﾞｼｯｸUB" pitchFamily="50" charset="-128"/>
              </a:rPr>
              <a:t>２．</a:t>
            </a:r>
            <a:r>
              <a:rPr lang="ja-JP" altLang="ja-JP" dirty="0" smtClean="0">
                <a:latin typeface="HGP創英角ｺﾞｼｯｸUB" pitchFamily="50" charset="-128"/>
                <a:ea typeface="HGP創英角ｺﾞｼｯｸUB" pitchFamily="50" charset="-128"/>
              </a:rPr>
              <a:t>ユーザ管理の</a:t>
            </a:r>
            <a:endParaRPr lang="en-US" altLang="ja-JP" dirty="0" smtClean="0">
              <a:latin typeface="HGP創英角ｺﾞｼｯｸUB" pitchFamily="50" charset="-128"/>
              <a:ea typeface="HGP創英角ｺﾞｼｯｸUB" pitchFamily="50" charset="-128"/>
            </a:endParaRPr>
          </a:p>
          <a:p>
            <a:pPr algn="ctr" fontAlgn="auto">
              <a:spcBef>
                <a:spcPts val="0"/>
              </a:spcBef>
              <a:spcAft>
                <a:spcPts val="0"/>
              </a:spcAft>
              <a:defRPr/>
            </a:pPr>
            <a:r>
              <a:rPr lang="ja-JP" altLang="ja-JP" dirty="0" smtClean="0">
                <a:latin typeface="HGP創英角ｺﾞｼｯｸUB" pitchFamily="50" charset="-128"/>
                <a:ea typeface="HGP創英角ｺﾞｼｯｸUB" pitchFamily="50" charset="-128"/>
              </a:rPr>
              <a:t>外部サービス化</a:t>
            </a:r>
            <a:endParaRPr lang="en-US" altLang="ja-JP" dirty="0" smtClean="0">
              <a:latin typeface="HGP創英角ｺﾞｼｯｸUB" pitchFamily="50" charset="-128"/>
              <a:ea typeface="HGP創英角ｺﾞｼｯｸUB" pitchFamily="50" charset="-128"/>
            </a:endParaRPr>
          </a:p>
        </p:txBody>
      </p:sp>
      <p:sp>
        <p:nvSpPr>
          <p:cNvPr id="44" name="四角形吹き出し 43"/>
          <p:cNvSpPr/>
          <p:nvPr/>
        </p:nvSpPr>
        <p:spPr>
          <a:xfrm>
            <a:off x="5940152" y="3140968"/>
            <a:ext cx="2016224" cy="1008112"/>
          </a:xfrm>
          <a:prstGeom prst="wedgeRectCallout">
            <a:avLst>
              <a:gd name="adj1" fmla="val 63461"/>
              <a:gd name="adj2" fmla="val -85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５．</a:t>
            </a:r>
            <a:r>
              <a:rPr lang="ja-JP" altLang="ja-JP" dirty="0" smtClean="0">
                <a:latin typeface="HGP創英角ｺﾞｼｯｸUB" pitchFamily="50" charset="-128"/>
                <a:ea typeface="HGP創英角ｺﾞｼｯｸUB" pitchFamily="50" charset="-128"/>
              </a:rPr>
              <a:t>災害対応</a:t>
            </a:r>
            <a:endParaRPr kumimoji="1" lang="ja-JP" altLang="en-US" b="1" dirty="0">
              <a:latin typeface="HGP創英角ｺﾞｼｯｸUB" pitchFamily="50" charset="-128"/>
              <a:ea typeface="HGP創英角ｺﾞｼｯｸUB" pitchFamily="50" charset="-128"/>
            </a:endParaRPr>
          </a:p>
        </p:txBody>
      </p:sp>
      <p:sp>
        <p:nvSpPr>
          <p:cNvPr id="45" name="四角形吹き出し 44"/>
          <p:cNvSpPr/>
          <p:nvPr/>
        </p:nvSpPr>
        <p:spPr>
          <a:xfrm>
            <a:off x="5940152" y="5013176"/>
            <a:ext cx="2160240" cy="1008112"/>
          </a:xfrm>
          <a:prstGeom prst="wedgeRectCallout">
            <a:avLst>
              <a:gd name="adj1" fmla="val -67274"/>
              <a:gd name="adj2" fmla="val -33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６．</a:t>
            </a:r>
            <a:r>
              <a:rPr lang="ja-JP" altLang="ja-JP" dirty="0" smtClean="0">
                <a:latin typeface="HGP創英角ｺﾞｼｯｸUB" pitchFamily="50" charset="-128"/>
                <a:ea typeface="HGP創英角ｺﾞｼｯｸUB" pitchFamily="50" charset="-128"/>
              </a:rPr>
              <a:t>クラウド間連携</a:t>
            </a:r>
            <a:endParaRPr kumimoji="1" lang="ja-JP" altLang="en-US" b="1"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研究クラウド </a:t>
            </a:r>
            <a:r>
              <a:rPr lang="en-US" altLang="ja-JP" sz="4800" dirty="0" err="1" smtClean="0">
                <a:latin typeface="Arial Unicode MS" pitchFamily="50" charset="-128"/>
                <a:ea typeface="Arial Unicode MS" pitchFamily="50" charset="-128"/>
                <a:cs typeface="Arial Unicode MS" pitchFamily="50" charset="-128"/>
              </a:rPr>
              <a:t>gunnii</a:t>
            </a:r>
            <a:endParaRPr lang="en-US" altLang="ja-JP" sz="4800" dirty="0" smtClean="0">
              <a:latin typeface="Arial Unicode MS" pitchFamily="50" charset="-128"/>
              <a:ea typeface="Arial Unicode MS" pitchFamily="50" charset="-128"/>
              <a:cs typeface="Arial Unicode MS" pitchFamily="50" charset="-128"/>
            </a:endParaRP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今の研究環境を簡単に拡張できるクラウド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179512" y="2204864"/>
            <a:ext cx="3960440" cy="151216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・リソース共有化による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利用率向上</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・運用集中化による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効率化</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6" name="テキスト ボックス 16"/>
          <p:cNvSpPr txBox="1">
            <a:spLocks noChangeArrowheads="1"/>
          </p:cNvSpPr>
          <p:nvPr/>
        </p:nvSpPr>
        <p:spPr bwMode="auto">
          <a:xfrm>
            <a:off x="827584" y="908720"/>
            <a:ext cx="2771800"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幹部側の要求：　</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より大きな研究成果）</a:t>
            </a:r>
            <a:endParaRPr lang="ja-JP" altLang="en-US" dirty="0">
              <a:latin typeface="HGS創英角ｺﾞｼｯｸUB" pitchFamily="50" charset="-128"/>
              <a:ea typeface="HGS創英角ｺﾞｼｯｸUB" pitchFamily="50" charset="-128"/>
            </a:endParaRPr>
          </a:p>
        </p:txBody>
      </p:sp>
      <p:sp>
        <p:nvSpPr>
          <p:cNvPr id="7" name="円/楕円 6"/>
          <p:cNvSpPr/>
          <p:nvPr/>
        </p:nvSpPr>
        <p:spPr bwMode="auto">
          <a:xfrm>
            <a:off x="5004048" y="2060848"/>
            <a:ext cx="3888432" cy="1656184"/>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・計算機リソースへの</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投資削減</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・大規模実験環境構築</a:t>
            </a:r>
            <a:r>
              <a:rPr lang="en-US" altLang="ja-JP" dirty="0" smtClean="0">
                <a:solidFill>
                  <a:schemeClr val="bg1"/>
                </a:solidFill>
                <a:latin typeface="HGS創英角ｺﾞｼｯｸUB" pitchFamily="50" charset="-128"/>
                <a:ea typeface="HGS創英角ｺﾞｼｯｸUB" pitchFamily="50" charset="-128"/>
              </a:rPr>
              <a:t>/</a:t>
            </a: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運用の作業軽減</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8" name="テキスト ボックス 18"/>
          <p:cNvSpPr txBox="1">
            <a:spLocks noChangeArrowheads="1"/>
          </p:cNvSpPr>
          <p:nvPr/>
        </p:nvSpPr>
        <p:spPr bwMode="auto">
          <a:xfrm>
            <a:off x="5652120" y="908720"/>
            <a:ext cx="2952328"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研究者側</a:t>
            </a:r>
            <a:r>
              <a:rPr lang="ja-JP" altLang="en-US" dirty="0">
                <a:latin typeface="HGS創英角ｺﾞｼｯｸUB" pitchFamily="50" charset="-128"/>
                <a:ea typeface="HGS創英角ｺﾞｼｯｸUB" pitchFamily="50" charset="-128"/>
              </a:rPr>
              <a:t>の</a:t>
            </a:r>
            <a:r>
              <a:rPr lang="ja-JP" altLang="en-US" dirty="0" smtClean="0">
                <a:latin typeface="HGS創英角ｺﾞｼｯｸUB" pitchFamily="50" charset="-128"/>
                <a:ea typeface="HGS創英角ｺﾞｼｯｸUB" pitchFamily="50" charset="-128"/>
              </a:rPr>
              <a:t>要求：</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ja-JP" altLang="en-US" dirty="0" smtClean="0">
                <a:latin typeface="HGS創英角ｺﾞｼｯｸUB" pitchFamily="50" charset="-128"/>
                <a:ea typeface="HGS創英角ｺﾞｼｯｸUB" pitchFamily="50" charset="-128"/>
              </a:rPr>
              <a:t>（安くて早くて簡単）　</a:t>
            </a:r>
            <a:endParaRPr lang="ja-JP" altLang="en-US" dirty="0">
              <a:latin typeface="HGS創英角ｺﾞｼｯｸUB" pitchFamily="50" charset="-128"/>
              <a:ea typeface="HGS創英角ｺﾞｼｯｸUB" pitchFamily="50" charset="-128"/>
            </a:endParaRPr>
          </a:p>
        </p:txBody>
      </p:sp>
      <p:sp>
        <p:nvSpPr>
          <p:cNvPr id="9" name="角丸四角形 8"/>
          <p:cNvSpPr/>
          <p:nvPr/>
        </p:nvSpPr>
        <p:spPr>
          <a:xfrm>
            <a:off x="2123728" y="5085184"/>
            <a:ext cx="5184576" cy="1179512"/>
          </a:xfrm>
          <a:prstGeom prst="roundRect">
            <a:avLst>
              <a:gd name="adj" fmla="val 1213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latin typeface="HGS創英角ｺﾞｼｯｸUB" pitchFamily="50" charset="-128"/>
                <a:ea typeface="HGS創英角ｺﾞｼｯｸUB" pitchFamily="50" charset="-128"/>
              </a:rPr>
              <a:t>・物理マシン相当の安定的性能確保</a:t>
            </a:r>
            <a:endParaRPr lang="en-US" altLang="ja-JP" sz="2400" dirty="0" smtClean="0">
              <a:latin typeface="HGS創英角ｺﾞｼｯｸUB" pitchFamily="50" charset="-128"/>
              <a:ea typeface="HGS創英角ｺﾞｼｯｸUB" pitchFamily="50" charset="-128"/>
            </a:endParaRPr>
          </a:p>
          <a:p>
            <a:r>
              <a:rPr lang="ja-JP" altLang="en-US" sz="2400" dirty="0" smtClean="0">
                <a:latin typeface="HGS創英角ｺﾞｼｯｸUB" pitchFamily="50" charset="-128"/>
                <a:ea typeface="HGS創英角ｺﾞｼｯｸUB" pitchFamily="50" charset="-128"/>
              </a:rPr>
              <a:t>・既存計算機リソースとの融合</a:t>
            </a:r>
            <a:endParaRPr lang="en-US" altLang="ja-JP" sz="2400" dirty="0" smtClean="0">
              <a:latin typeface="HGS創英角ｺﾞｼｯｸUB" pitchFamily="50" charset="-128"/>
              <a:ea typeface="HGS創英角ｺﾞｼｯｸUB" pitchFamily="50" charset="-128"/>
            </a:endParaRPr>
          </a:p>
        </p:txBody>
      </p:sp>
      <p:sp>
        <p:nvSpPr>
          <p:cNvPr id="10" name="タイトル 1"/>
          <p:cNvSpPr txBox="1">
            <a:spLocks/>
          </p:cNvSpPr>
          <p:nvPr/>
        </p:nvSpPr>
        <p:spPr>
          <a:xfrm>
            <a:off x="683568" y="3789040"/>
            <a:ext cx="8229600" cy="69269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クラウドの導入により</a:t>
            </a:r>
            <a:r>
              <a:rPr lang="ja-JP" altLang="en-US" sz="3600" dirty="0" smtClean="0">
                <a:latin typeface="HGS創英角ｺﾞｼｯｸUB" pitchFamily="50" charset="-128"/>
                <a:ea typeface="HGS創英角ｺﾞｼｯｸUB" pitchFamily="50" charset="-128"/>
                <a:cs typeface="+mj-cs"/>
              </a:rPr>
              <a:t>一挙</a:t>
            </a: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解決？</a:t>
            </a:r>
            <a:endParaRPr kumimoji="1" lang="en-US" altLang="ja-JP"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11" name="テキスト ボックス 18"/>
          <p:cNvSpPr txBox="1">
            <a:spLocks noChangeArrowheads="1"/>
          </p:cNvSpPr>
          <p:nvPr/>
        </p:nvSpPr>
        <p:spPr bwMode="auto">
          <a:xfrm>
            <a:off x="2411760" y="4509120"/>
            <a:ext cx="5184576" cy="523220"/>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いいえ、以下のような </a:t>
            </a:r>
            <a:r>
              <a:rPr lang="ja-JP" altLang="en-US" sz="2800" dirty="0" smtClean="0">
                <a:latin typeface="HGS創英角ｺﾞｼｯｸUB" pitchFamily="50" charset="-128"/>
                <a:ea typeface="HGS創英角ｺﾞｼｯｸUB" pitchFamily="50" charset="-128"/>
              </a:rPr>
              <a:t>課題 </a:t>
            </a:r>
            <a:r>
              <a:rPr lang="ja-JP" altLang="en-US" dirty="0" smtClean="0">
                <a:latin typeface="HGS創英角ｺﾞｼｯｸUB" pitchFamily="50" charset="-128"/>
                <a:ea typeface="HGS創英角ｺﾞｼｯｸUB" pitchFamily="50" charset="-128"/>
              </a:rPr>
              <a:t>があります。　</a:t>
            </a:r>
            <a:endParaRPr lang="ja-JP" altLang="en-US" dirty="0">
              <a:latin typeface="HGS創英角ｺﾞｼｯｸUB" pitchFamily="50" charset="-128"/>
              <a:ea typeface="HGS創英角ｺﾞｼｯｸUB" pitchFamily="50" charset="-128"/>
            </a:endParaRPr>
          </a:p>
        </p:txBody>
      </p:sp>
      <p:sp>
        <p:nvSpPr>
          <p:cNvPr id="12" name="タイトル 1"/>
          <p:cNvSpPr txBox="1">
            <a:spLocks/>
          </p:cNvSpPr>
          <p:nvPr/>
        </p:nvSpPr>
        <p:spPr>
          <a:xfrm>
            <a:off x="179512" y="188640"/>
            <a:ext cx="5832648" cy="692696"/>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研究クラウド構築の背景</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p:cNvGrpSpPr/>
          <p:nvPr/>
        </p:nvGrpSpPr>
        <p:grpSpPr>
          <a:xfrm>
            <a:off x="5348164"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研究環境構築ソリューションの現状</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97984"/>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97984"/>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97984"/>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93296"/>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85215"/>
            <a:ext cx="712787" cy="571500"/>
          </a:xfrm>
          <a:prstGeom prst="rect">
            <a:avLst/>
          </a:prstGeom>
          <a:noFill/>
          <a:ln w="9525" algn="ctr">
            <a:noFill/>
            <a:miter lim="800000"/>
            <a:headEnd/>
            <a:tailEnd/>
          </a:ln>
        </p:spPr>
      </p:pic>
      <p:sp>
        <p:nvSpPr>
          <p:cNvPr id="10" name="円柱 9"/>
          <p:cNvSpPr/>
          <p:nvPr/>
        </p:nvSpPr>
        <p:spPr>
          <a:xfrm>
            <a:off x="673399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942303"/>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403648"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205172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9979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5" name="テキスト ボックス 14"/>
          <p:cNvSpPr txBox="1"/>
          <p:nvPr/>
        </p:nvSpPr>
        <p:spPr>
          <a:xfrm>
            <a:off x="179512" y="3429000"/>
            <a:ext cx="4824536"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仮想マシンクラスタ提供 </a:t>
            </a:r>
            <a:r>
              <a:rPr lang="en-US" altLang="ja-JP" sz="2400" b="1" dirty="0" smtClean="0">
                <a:latin typeface="HGS創英角ｺﾞｼｯｸUB" pitchFamily="50" charset="-128"/>
                <a:ea typeface="HGS創英角ｺﾞｼｯｸUB" pitchFamily="50" charset="-128"/>
              </a:rPr>
              <a:t>by</a:t>
            </a:r>
            <a:r>
              <a:rPr lang="ja-JP" altLang="en-US" sz="2400" b="1" dirty="0" smtClean="0">
                <a:latin typeface="HGS創英角ｺﾞｼｯｸUB" pitchFamily="50" charset="-128"/>
                <a:ea typeface="HGS創英角ｺﾞｼｯｸUB" pitchFamily="50" charset="-128"/>
              </a:rPr>
              <a:t> </a:t>
            </a:r>
            <a:r>
              <a:rPr lang="en-US" altLang="ja-JP" sz="2400" b="1" dirty="0" err="1" smtClean="0">
                <a:latin typeface="HGS創英角ｺﾞｼｯｸUB" pitchFamily="50" charset="-128"/>
                <a:ea typeface="HGS創英角ｺﾞｼｯｸUB" pitchFamily="50" charset="-128"/>
              </a:rPr>
              <a:t>IaaS</a:t>
            </a:r>
            <a:endParaRPr lang="ja-JP" altLang="en-US" sz="2400" b="1" dirty="0">
              <a:latin typeface="HGS創英角ｺﾞｼｯｸUB" pitchFamily="50" charset="-128"/>
              <a:ea typeface="HGS創英角ｺﾞｼｯｸUB" pitchFamily="50" charset="-128"/>
            </a:endParaRPr>
          </a:p>
        </p:txBody>
      </p:sp>
      <p:grpSp>
        <p:nvGrpSpPr>
          <p:cNvPr id="44" name="グループ化 43"/>
          <p:cNvGrpSpPr/>
          <p:nvPr/>
        </p:nvGrpSpPr>
        <p:grpSpPr>
          <a:xfrm>
            <a:off x="307604" y="1844824"/>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77849"/>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77849"/>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77849"/>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445224"/>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445224"/>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445224"/>
            <a:ext cx="428625" cy="595312"/>
          </a:xfrm>
          <a:prstGeom prst="rect">
            <a:avLst/>
          </a:prstGeom>
          <a:noFill/>
          <a:ln w="9525">
            <a:noFill/>
            <a:miter lim="800000"/>
            <a:headEnd/>
            <a:tailEnd/>
          </a:ln>
        </p:spPr>
      </p:pic>
      <p:sp>
        <p:nvSpPr>
          <p:cNvPr id="35" name="正方形/長方形 34"/>
          <p:cNvSpPr/>
          <p:nvPr/>
        </p:nvSpPr>
        <p:spPr>
          <a:xfrm>
            <a:off x="37079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35597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500404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601216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66023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3083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517232"/>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89240"/>
            <a:ext cx="712787" cy="571500"/>
          </a:xfrm>
          <a:prstGeom prst="rect">
            <a:avLst/>
          </a:prstGeom>
          <a:noFill/>
          <a:ln w="9525" algn="ctr">
            <a:noFill/>
            <a:miter lim="800000"/>
            <a:headEnd/>
            <a:tailEnd/>
          </a:ln>
        </p:spPr>
      </p:pic>
      <p:sp>
        <p:nvSpPr>
          <p:cNvPr id="43" name="テキスト ボックス 42"/>
          <p:cNvSpPr txBox="1"/>
          <p:nvPr/>
        </p:nvSpPr>
        <p:spPr>
          <a:xfrm>
            <a:off x="179512" y="908720"/>
            <a:ext cx="4896544"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物理マシンクラスタ提供 </a:t>
            </a:r>
            <a:r>
              <a:rPr lang="en-US" altLang="ja-JP" sz="2400" b="1" dirty="0" smtClean="0">
                <a:latin typeface="HGS創英角ｺﾞｼｯｸUB" pitchFamily="50" charset="-128"/>
                <a:ea typeface="HGS創英角ｺﾞｼｯｸUB" pitchFamily="50" charset="-128"/>
              </a:rPr>
              <a:t>by hands</a:t>
            </a:r>
            <a:endParaRPr lang="ja-JP" altLang="en-US" sz="2400" b="1" dirty="0">
              <a:latin typeface="HGS創英角ｺﾞｼｯｸUB" pitchFamily="50" charset="-128"/>
              <a:ea typeface="HGS創英角ｺﾞｼｯｸUB" pitchFamily="50" charset="-128"/>
            </a:endParaRPr>
          </a:p>
        </p:txBody>
      </p:sp>
      <p:grpSp>
        <p:nvGrpSpPr>
          <p:cNvPr id="45"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93296"/>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88224"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471391"/>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6660232" y="3573016"/>
            <a:ext cx="2308645" cy="369332"/>
          </a:xfrm>
          <a:prstGeom prst="rect">
            <a:avLst/>
          </a:prstGeom>
        </p:spPr>
        <p:txBody>
          <a:bodyPr wrap="none">
            <a:spAutoFit/>
          </a:bodyPr>
          <a:lstStyle/>
          <a:p>
            <a:pPr algn="ctr" fontAlgn="auto">
              <a:spcBef>
                <a:spcPts val="0"/>
              </a:spcBef>
              <a:spcAft>
                <a:spcPts val="0"/>
              </a:spcAft>
              <a:defRPr/>
            </a:pPr>
            <a:r>
              <a:rPr lang="ja-JP" altLang="en-US" dirty="0" smtClean="0">
                <a:latin typeface="HGS創英角ｺﾞｼｯｸUB" pitchFamily="50" charset="-128"/>
                <a:ea typeface="HGS創英角ｺﾞｼｯｸUB" pitchFamily="50" charset="-128"/>
              </a:rPr>
              <a:t>（</a:t>
            </a:r>
            <a:r>
              <a:rPr lang="en-US" altLang="ja-JP" dirty="0" smtClean="0">
                <a:latin typeface="HGS創英角ｺﾞｼｯｸUB" pitchFamily="50" charset="-128"/>
                <a:ea typeface="HGS創英角ｺﾞｼｯｸUB" pitchFamily="50" charset="-128"/>
              </a:rPr>
              <a:t>VM</a:t>
            </a:r>
            <a:r>
              <a:rPr lang="ja-JP" altLang="en-US" dirty="0" smtClean="0">
                <a:latin typeface="HGS創英角ｺﾞｼｯｸUB" pitchFamily="50" charset="-128"/>
                <a:ea typeface="HGS創英角ｺﾞｼｯｸUB" pitchFamily="50" charset="-128"/>
              </a:rPr>
              <a:t> </a:t>
            </a:r>
            <a:r>
              <a:rPr lang="en-US" altLang="ja-JP" dirty="0" smtClean="0">
                <a:latin typeface="HGS創英角ｺﾞｼｯｸUB" pitchFamily="50" charset="-128"/>
                <a:ea typeface="HGS創英角ｺﾞｼｯｸUB" pitchFamily="50" charset="-128"/>
              </a:rPr>
              <a:t>: </a:t>
            </a:r>
            <a:r>
              <a:rPr lang="ja-JP" altLang="en-US" dirty="0" smtClean="0">
                <a:latin typeface="HGS創英角ｺﾞｼｯｸUB" pitchFamily="50" charset="-128"/>
                <a:ea typeface="HGS創英角ｺﾞｼｯｸUB" pitchFamily="50" charset="-128"/>
              </a:rPr>
              <a:t>仮想マシン）</a:t>
            </a:r>
            <a:endParaRPr lang="ja-JP" altLang="en-US" dirty="0">
              <a:latin typeface="HGS創英角ｺﾞｼｯｸUB" pitchFamily="50" charset="-128"/>
              <a:ea typeface="HGS創英角ｺﾞｼｯｸUB" pitchFamily="50" charset="-128"/>
            </a:endParaRPr>
          </a:p>
        </p:txBody>
      </p:sp>
      <p:sp>
        <p:nvSpPr>
          <p:cNvPr id="71" name="正方形/長方形 70"/>
          <p:cNvSpPr/>
          <p:nvPr/>
        </p:nvSpPr>
        <p:spPr>
          <a:xfrm>
            <a:off x="1259632"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3563888"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5868144"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51520" y="1484784"/>
            <a:ext cx="1656184"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-A</a:t>
            </a:r>
            <a:endParaRPr lang="ja-JP" altLang="en-US" b="1" dirty="0">
              <a:latin typeface="HGS創英角ｺﾞｼｯｸUB" pitchFamily="50" charset="-128"/>
              <a:ea typeface="HGS創英角ｺﾞｼｯｸUB" pitchFamily="50" charset="-128"/>
            </a:endParaRPr>
          </a:p>
        </p:txBody>
      </p:sp>
      <p:sp>
        <p:nvSpPr>
          <p:cNvPr id="75" name="テキスト ボックス 74"/>
          <p:cNvSpPr txBox="1"/>
          <p:nvPr/>
        </p:nvSpPr>
        <p:spPr>
          <a:xfrm>
            <a:off x="3203848" y="1916832"/>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-B</a:t>
            </a:r>
            <a:endParaRPr lang="ja-JP" altLang="en-US" b="1" dirty="0">
              <a:latin typeface="HGS創英角ｺﾞｼｯｸUB" pitchFamily="50" charset="-128"/>
              <a:ea typeface="HGS創英角ｺﾞｼｯｸUB" pitchFamily="50" charset="-128"/>
            </a:endParaRPr>
          </a:p>
        </p:txBody>
      </p:sp>
      <p:sp>
        <p:nvSpPr>
          <p:cNvPr id="76" name="テキスト ボックス 75"/>
          <p:cNvSpPr txBox="1"/>
          <p:nvPr/>
        </p:nvSpPr>
        <p:spPr>
          <a:xfrm>
            <a:off x="5276156" y="908720"/>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-C</a:t>
            </a:r>
            <a:endParaRPr lang="ja-JP" altLang="en-US" b="1" dirty="0">
              <a:latin typeface="HGS創英角ｺﾞｼｯｸUB" pitchFamily="50" charset="-128"/>
              <a:ea typeface="HGS創英角ｺﾞｼｯｸUB" pitchFamily="50" charset="-128"/>
            </a:endParaRPr>
          </a:p>
        </p:txBody>
      </p:sp>
      <p:sp>
        <p:nvSpPr>
          <p:cNvPr id="77" name="テキスト ボックス 76"/>
          <p:cNvSpPr txBox="1"/>
          <p:nvPr/>
        </p:nvSpPr>
        <p:spPr>
          <a:xfrm>
            <a:off x="118762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-A</a:t>
            </a:r>
            <a:endParaRPr lang="ja-JP" altLang="en-US" sz="1400" b="1" dirty="0">
              <a:latin typeface="HGS創英角ｺﾞｼｯｸUB" pitchFamily="50" charset="-128"/>
              <a:ea typeface="HGS創英角ｺﾞｼｯｸUB" pitchFamily="50" charset="-128"/>
            </a:endParaRPr>
          </a:p>
        </p:txBody>
      </p:sp>
      <p:sp>
        <p:nvSpPr>
          <p:cNvPr id="78" name="テキスト ボックス 77"/>
          <p:cNvSpPr txBox="1"/>
          <p:nvPr/>
        </p:nvSpPr>
        <p:spPr>
          <a:xfrm>
            <a:off x="3563888"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-B</a:t>
            </a:r>
            <a:endParaRPr lang="ja-JP" altLang="en-US" sz="1400" b="1" dirty="0">
              <a:latin typeface="HGS創英角ｺﾞｼｯｸUB" pitchFamily="50" charset="-128"/>
              <a:ea typeface="HGS創英角ｺﾞｼｯｸUB" pitchFamily="50" charset="-128"/>
            </a:endParaRPr>
          </a:p>
        </p:txBody>
      </p:sp>
      <p:sp>
        <p:nvSpPr>
          <p:cNvPr id="79" name="テキスト ボックス 78"/>
          <p:cNvSpPr txBox="1"/>
          <p:nvPr/>
        </p:nvSpPr>
        <p:spPr>
          <a:xfrm>
            <a:off x="586814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-C</a:t>
            </a:r>
            <a:endParaRPr lang="ja-JP" altLang="en-US" sz="1400" b="1" dirty="0">
              <a:latin typeface="HGS創英角ｺﾞｼｯｸUB" pitchFamily="50" charset="-128"/>
              <a:ea typeface="HGS創英角ｺﾞｼｯｸUB" pitchFamily="50"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076056"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712968"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a:t>
            </a:r>
            <a:r>
              <a:rPr lang="ja-JP" altLang="en-US" sz="4000" dirty="0" smtClean="0">
                <a:latin typeface="HGP創英角ｺﾞｼｯｸUB" pitchFamily="50" charset="-128"/>
                <a:ea typeface="HGP創英角ｺﾞｼｯｸUB" pitchFamily="50" charset="-128"/>
              </a:rPr>
              <a:t>の課題</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25976"/>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25976"/>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25976"/>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21288"/>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13207"/>
            <a:ext cx="712787" cy="571500"/>
          </a:xfrm>
          <a:prstGeom prst="rect">
            <a:avLst/>
          </a:prstGeom>
          <a:noFill/>
          <a:ln w="9525" algn="ctr">
            <a:noFill/>
            <a:miter lim="800000"/>
            <a:headEnd/>
            <a:tailEnd/>
          </a:ln>
        </p:spPr>
      </p:pic>
      <p:sp>
        <p:nvSpPr>
          <p:cNvPr id="10" name="円柱 9"/>
          <p:cNvSpPr/>
          <p:nvPr/>
        </p:nvSpPr>
        <p:spPr>
          <a:xfrm>
            <a:off x="673399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870295"/>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33164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197971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27784"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grpSp>
        <p:nvGrpSpPr>
          <p:cNvPr id="4" name="グループ化 43"/>
          <p:cNvGrpSpPr/>
          <p:nvPr/>
        </p:nvGrpSpPr>
        <p:grpSpPr>
          <a:xfrm>
            <a:off x="307604" y="1556792"/>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05841"/>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05841"/>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05841"/>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373216"/>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373216"/>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373216"/>
            <a:ext cx="428625" cy="595312"/>
          </a:xfrm>
          <a:prstGeom prst="rect">
            <a:avLst/>
          </a:prstGeom>
          <a:noFill/>
          <a:ln w="9525">
            <a:noFill/>
            <a:miter lim="800000"/>
            <a:headEnd/>
            <a:tailEnd/>
          </a:ln>
        </p:spPr>
      </p:pic>
      <p:sp>
        <p:nvSpPr>
          <p:cNvPr id="35" name="正方形/長方形 34"/>
          <p:cNvSpPr/>
          <p:nvPr/>
        </p:nvSpPr>
        <p:spPr>
          <a:xfrm>
            <a:off x="36358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28396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493204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594015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58822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2362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445224"/>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17232"/>
            <a:ext cx="712787" cy="571500"/>
          </a:xfrm>
          <a:prstGeom prst="rect">
            <a:avLst/>
          </a:prstGeom>
          <a:noFill/>
          <a:ln w="9525" algn="ctr">
            <a:noFill/>
            <a:miter lim="800000"/>
            <a:headEnd/>
            <a:tailEnd/>
          </a:ln>
        </p:spPr>
      </p:pic>
      <p:grpSp>
        <p:nvGrpSpPr>
          <p:cNvPr id="16"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21288"/>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16216"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573016"/>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四角形吹き出し 68"/>
          <p:cNvSpPr/>
          <p:nvPr/>
        </p:nvSpPr>
        <p:spPr>
          <a:xfrm>
            <a:off x="1835696" y="980728"/>
            <a:ext cx="2520280" cy="864096"/>
          </a:xfrm>
          <a:prstGeom prst="wedgeRectCallout">
            <a:avLst>
              <a:gd name="adj1" fmla="val 50763"/>
              <a:gd name="adj2" fmla="val 84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１．リソース共有化による利用率向上　</a:t>
            </a:r>
            <a:endParaRPr kumimoji="1" lang="ja-JP" altLang="en-US" b="1" dirty="0">
              <a:latin typeface="HGP創英角ｺﾞｼｯｸUB" pitchFamily="50" charset="-128"/>
              <a:ea typeface="HGP創英角ｺﾞｼｯｸUB" pitchFamily="50" charset="-128"/>
            </a:endParaRPr>
          </a:p>
        </p:txBody>
      </p:sp>
      <p:sp>
        <p:nvSpPr>
          <p:cNvPr id="70" name="四角形吹き出し 69"/>
          <p:cNvSpPr/>
          <p:nvPr/>
        </p:nvSpPr>
        <p:spPr>
          <a:xfrm>
            <a:off x="4932040" y="980728"/>
            <a:ext cx="2520280" cy="864096"/>
          </a:xfrm>
          <a:prstGeom prst="wedgeRectCallout">
            <a:avLst>
              <a:gd name="adj1" fmla="val -65822"/>
              <a:gd name="adj2" fmla="val 814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２．運用集中化による工数削減　</a:t>
            </a:r>
            <a:endParaRPr kumimoji="1" lang="ja-JP" altLang="en-US" b="1" dirty="0">
              <a:latin typeface="HGP創英角ｺﾞｼｯｸUB" pitchFamily="50" charset="-128"/>
              <a:ea typeface="HGP創英角ｺﾞｼｯｸUB" pitchFamily="50" charset="-128"/>
            </a:endParaRPr>
          </a:p>
        </p:txBody>
      </p:sp>
      <p:sp>
        <p:nvSpPr>
          <p:cNvPr id="71" name="四角形吹き出し 70"/>
          <p:cNvSpPr/>
          <p:nvPr/>
        </p:nvSpPr>
        <p:spPr>
          <a:xfrm>
            <a:off x="1763688" y="2348880"/>
            <a:ext cx="2520280" cy="864096"/>
          </a:xfrm>
          <a:prstGeom prst="wedgeRectCallout">
            <a:avLst>
              <a:gd name="adj1" fmla="val 53182"/>
              <a:gd name="adj2" fmla="val -62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３．計算機リソースへの投資削減　</a:t>
            </a:r>
            <a:endParaRPr kumimoji="1" lang="ja-JP" altLang="en-US" b="1" dirty="0">
              <a:latin typeface="HGP創英角ｺﾞｼｯｸUB" pitchFamily="50" charset="-128"/>
              <a:ea typeface="HGP創英角ｺﾞｼｯｸUB" pitchFamily="50" charset="-128"/>
            </a:endParaRPr>
          </a:p>
        </p:txBody>
      </p:sp>
      <p:sp>
        <p:nvSpPr>
          <p:cNvPr id="72" name="四角形吹き出し 71"/>
          <p:cNvSpPr/>
          <p:nvPr/>
        </p:nvSpPr>
        <p:spPr>
          <a:xfrm>
            <a:off x="4932040" y="2276872"/>
            <a:ext cx="2520280" cy="864096"/>
          </a:xfrm>
          <a:prstGeom prst="wedgeRectCallout">
            <a:avLst>
              <a:gd name="adj1" fmla="val -65339"/>
              <a:gd name="adj2" fmla="val -55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４．大規模実験環境構築</a:t>
            </a:r>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運用の作業軽減</a:t>
            </a:r>
            <a:endParaRPr kumimoji="1" lang="ja-JP" altLang="en-US" b="1" dirty="0">
              <a:latin typeface="HGP創英角ｺﾞｼｯｸUB" pitchFamily="50" charset="-128"/>
              <a:ea typeface="HGP創英角ｺﾞｼｯｸUB" pitchFamily="50" charset="-128"/>
            </a:endParaRPr>
          </a:p>
        </p:txBody>
      </p:sp>
      <p:sp>
        <p:nvSpPr>
          <p:cNvPr id="73" name="四角形吹き出し 72"/>
          <p:cNvSpPr/>
          <p:nvPr/>
        </p:nvSpPr>
        <p:spPr>
          <a:xfrm>
            <a:off x="1763688" y="3645024"/>
            <a:ext cx="2520280" cy="864096"/>
          </a:xfrm>
          <a:prstGeom prst="wedgeRectCallout">
            <a:avLst>
              <a:gd name="adj1" fmla="val 64792"/>
              <a:gd name="adj2" fmla="val -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５．物理マシン相当の安定的性能確保　</a:t>
            </a:r>
            <a:endParaRPr kumimoji="1" lang="ja-JP" altLang="en-US" b="1" dirty="0">
              <a:latin typeface="HGP創英角ｺﾞｼｯｸUB" pitchFamily="50" charset="-128"/>
              <a:ea typeface="HGP創英角ｺﾞｼｯｸUB" pitchFamily="50" charset="-128"/>
            </a:endParaRPr>
          </a:p>
        </p:txBody>
      </p:sp>
      <p:sp>
        <p:nvSpPr>
          <p:cNvPr id="74" name="四角形吹き出し 73"/>
          <p:cNvSpPr/>
          <p:nvPr/>
        </p:nvSpPr>
        <p:spPr>
          <a:xfrm>
            <a:off x="5004048" y="3645024"/>
            <a:ext cx="2520280" cy="864096"/>
          </a:xfrm>
          <a:prstGeom prst="wedgeRectCallout">
            <a:avLst>
              <a:gd name="adj1" fmla="val -61953"/>
              <a:gd name="adj2" fmla="val -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６．既存計算機リソースとの融合　</a:t>
            </a:r>
            <a:endParaRPr kumimoji="1" lang="ja-JP" altLang="en-US" b="1"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0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20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20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20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3">
                    <a:lumMod val="50000"/>
                  </a:schemeClr>
                </a:solidFill>
                <a:latin typeface="HGP創英角ｺﾞｼｯｸUB" pitchFamily="50" charset="-128"/>
                <a:ea typeface="HGP創英角ｺﾞｼｯｸUB" pitchFamily="50" charset="-128"/>
              </a:rPr>
              <a:t>導入</a:t>
            </a:r>
            <a:endParaRPr kumimoji="1" lang="ja-JP" altLang="en-US" sz="4000" dirty="0">
              <a:solidFill>
                <a:schemeClr val="accent3">
                  <a:lumMod val="50000"/>
                </a:schemeClr>
              </a:solidFill>
              <a:latin typeface="HGP創英角ｺﾞｼｯｸUB" pitchFamily="50" charset="-128"/>
              <a:ea typeface="HGP創英角ｺﾞｼｯｸUB" pitchFamily="50" charset="-128"/>
            </a:endParaRPr>
          </a:p>
        </p:txBody>
      </p:sp>
      <p:grpSp>
        <p:nvGrpSpPr>
          <p:cNvPr id="135" name="グループ化 134"/>
          <p:cNvGrpSpPr/>
          <p:nvPr/>
        </p:nvGrpSpPr>
        <p:grpSpPr>
          <a:xfrm>
            <a:off x="1736018" y="1484784"/>
            <a:ext cx="6004334" cy="4515018"/>
            <a:chOff x="1259632" y="1052736"/>
            <a:chExt cx="6985272" cy="5252644"/>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sz="1600" dirty="0" smtClean="0">
                  <a:latin typeface="HGP創英角ｺﾞｼｯｸUB" pitchFamily="50" charset="-128"/>
                  <a:ea typeface="HGP創英角ｺﾞｼｯｸUB" pitchFamily="50" charset="-128"/>
                </a:rPr>
                <a:t>Cluster as a Service (</a:t>
              </a:r>
              <a:r>
                <a:rPr lang="en-US" altLang="ja-JP" sz="1600" dirty="0" err="1" smtClean="0">
                  <a:latin typeface="HGP創英角ｺﾞｼｯｸUB" pitchFamily="50" charset="-128"/>
                  <a:ea typeface="HGP創英角ｺﾞｼｯｸUB" pitchFamily="50" charset="-128"/>
                </a:rPr>
                <a:t>CaaS</a:t>
              </a:r>
              <a:r>
                <a:rPr lang="en-US" altLang="ja-JP" sz="1600" dirty="0" smtClean="0">
                  <a:latin typeface="HGP創英角ｺﾞｼｯｸUB" pitchFamily="50" charset="-128"/>
                  <a:ea typeface="HGP創英角ｺﾞｼｯｸUB" pitchFamily="50" charset="-128"/>
                </a:rPr>
                <a:t>)</a:t>
              </a:r>
              <a:endParaRPr lang="ja-JP" altLang="en-US" sz="1600"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553668" y="5911516"/>
              <a:ext cx="1960371" cy="393864"/>
            </a:xfrm>
            <a:prstGeom prst="rect">
              <a:avLst/>
            </a:prstGeom>
            <a:noFill/>
          </p:spPr>
          <p:txBody>
            <a:bodyPr wrap="none" rtlCol="0">
              <a:spAutoFit/>
            </a:bodyPr>
            <a:lstStyle/>
            <a:p>
              <a:r>
                <a:rPr lang="ja-JP" altLang="en-US" sz="1600"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sz="1600"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7"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A</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B</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 C</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28" name="テキスト ボックス 127"/>
            <p:cNvSpPr txBox="1"/>
            <p:nvPr/>
          </p:nvSpPr>
          <p:spPr>
            <a:xfrm>
              <a:off x="1835696" y="2636912"/>
              <a:ext cx="1224136"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貸出</a:t>
              </a:r>
              <a:endParaRPr lang="ja-JP" altLang="en-US"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5"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返却</a:t>
              </a:r>
              <a:endParaRPr lang="ja-JP" altLang="en-US" b="1" dirty="0">
                <a:latin typeface="HGS創英角ｺﾞｼｯｸUB" pitchFamily="50" charset="-128"/>
                <a:ea typeface="HGS創英角ｺﾞｼｯｸUB" pitchFamily="50" charset="-128"/>
              </a:endParaRPr>
            </a:p>
          </p:txBody>
        </p:sp>
      </p:grpSp>
      <p:sp>
        <p:nvSpPr>
          <p:cNvPr id="134" name="四角形吹き出し 133"/>
          <p:cNvSpPr/>
          <p:nvPr/>
        </p:nvSpPr>
        <p:spPr>
          <a:xfrm>
            <a:off x="179512" y="1772816"/>
            <a:ext cx="2016224" cy="864096"/>
          </a:xfrm>
          <a:prstGeom prst="wedgeRectCallout">
            <a:avLst>
              <a:gd name="adj1" fmla="val 48877"/>
              <a:gd name="adj2" fmla="val 10966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1.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構成設定機能　</a:t>
            </a:r>
            <a:endParaRPr kumimoji="1" lang="ja-JP" altLang="en-US" sz="1600" b="1" dirty="0">
              <a:latin typeface="HGP創英角ｺﾞｼｯｸUB" pitchFamily="50" charset="-128"/>
              <a:ea typeface="HGP創英角ｺﾞｼｯｸUB" pitchFamily="50" charset="-128"/>
            </a:endParaRPr>
          </a:p>
        </p:txBody>
      </p:sp>
      <p:sp>
        <p:nvSpPr>
          <p:cNvPr id="136" name="四角形吹き出し 135"/>
          <p:cNvSpPr/>
          <p:nvPr/>
        </p:nvSpPr>
        <p:spPr>
          <a:xfrm>
            <a:off x="107504" y="3933056"/>
            <a:ext cx="1979712" cy="864096"/>
          </a:xfrm>
          <a:prstGeom prst="wedgeRectCallout">
            <a:avLst>
              <a:gd name="adj1" fmla="val 49493"/>
              <a:gd name="adj2" fmla="val -87868"/>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ja-JP" sz="1600" dirty="0" smtClean="0">
                <a:latin typeface="HGS創英角ｺﾞｼｯｸUB" pitchFamily="50" charset="-128"/>
                <a:ea typeface="HGS創英角ｺﾞｼｯｸUB" pitchFamily="50" charset="-128"/>
              </a:rPr>
              <a:t>3. </a:t>
            </a:r>
            <a:r>
              <a:rPr lang="ja-JP" altLang="en-US" sz="1600" dirty="0" smtClean="0">
                <a:latin typeface="HGS創英角ｺﾞｼｯｸUB" pitchFamily="50" charset="-128"/>
                <a:ea typeface="HGS創英角ｺﾞｼｯｸUB" pitchFamily="50" charset="-128"/>
              </a:rPr>
              <a:t>クラスタ</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構築機能</a:t>
            </a:r>
            <a:r>
              <a:rPr lang="en-US" altLang="ja-JP" sz="1600" dirty="0" smtClean="0">
                <a:latin typeface="HGS創英角ｺﾞｼｯｸUB" pitchFamily="50" charset="-128"/>
                <a:ea typeface="HGS創英角ｺﾞｼｯｸUB" pitchFamily="50" charset="-128"/>
              </a:rPr>
              <a:t> </a:t>
            </a:r>
            <a:r>
              <a:rPr lang="ja-JP" altLang="en-US" sz="1600" dirty="0" smtClean="0">
                <a:latin typeface="HGS創英角ｺﾞｼｯｸUB" pitchFamily="50" charset="-128"/>
                <a:ea typeface="HGS創英角ｺﾞｼｯｸUB" pitchFamily="50" charset="-128"/>
              </a:rPr>
              <a:t>　</a:t>
            </a:r>
            <a:endParaRPr kumimoji="1" lang="ja-JP" altLang="en-US" sz="1600" b="1" dirty="0">
              <a:latin typeface="HGP創英角ｺﾞｼｯｸUB" pitchFamily="50" charset="-128"/>
              <a:ea typeface="HGP創英角ｺﾞｼｯｸUB" pitchFamily="50" charset="-128"/>
            </a:endParaRPr>
          </a:p>
        </p:txBody>
      </p:sp>
      <p:sp>
        <p:nvSpPr>
          <p:cNvPr id="137" name="四角形吹き出し 136"/>
          <p:cNvSpPr/>
          <p:nvPr/>
        </p:nvSpPr>
        <p:spPr>
          <a:xfrm>
            <a:off x="7020272" y="1772816"/>
            <a:ext cx="1979712" cy="864096"/>
          </a:xfrm>
          <a:prstGeom prst="wedgeRectCallout">
            <a:avLst>
              <a:gd name="adj1" fmla="val -41653"/>
              <a:gd name="adj2" fmla="val 11954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2.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インストール機能　</a:t>
            </a:r>
            <a:endParaRPr kumimoji="1" lang="ja-JP" altLang="en-US" sz="1600" b="1" dirty="0">
              <a:latin typeface="HGP創英角ｺﾞｼｯｸUB" pitchFamily="50" charset="-128"/>
              <a:ea typeface="HGP創英角ｺﾞｼｯｸUB" pitchFamily="50" charset="-128"/>
            </a:endParaRPr>
          </a:p>
        </p:txBody>
      </p:sp>
      <p:sp>
        <p:nvSpPr>
          <p:cNvPr id="139" name="四角形吹き出し 138"/>
          <p:cNvSpPr/>
          <p:nvPr/>
        </p:nvSpPr>
        <p:spPr>
          <a:xfrm>
            <a:off x="7020272" y="4005064"/>
            <a:ext cx="1979712" cy="864096"/>
          </a:xfrm>
          <a:prstGeom prst="wedgeRectCallout">
            <a:avLst>
              <a:gd name="adj1" fmla="val -38573"/>
              <a:gd name="adj2" fmla="val -9774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4. </a:t>
            </a:r>
            <a:r>
              <a:rPr lang="ja-JP" altLang="en-US" sz="1600" dirty="0" smtClean="0">
                <a:latin typeface="HGS創英角ｺﾞｼｯｸUB" pitchFamily="50" charset="-128"/>
                <a:ea typeface="HGS創英角ｺﾞｼｯｸUB" pitchFamily="50" charset="-128"/>
              </a:rPr>
              <a:t>リソース</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プール管理</a:t>
            </a:r>
            <a:endParaRPr kumimoji="1" lang="ja-JP" altLang="en-US" sz="1600" b="1"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2000"/>
                                        <p:tgtEl>
                                          <p:spTgt spid="1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20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smtClean="0">
                <a:latin typeface="HGP創英角ｺﾞｼｯｸUB" pitchFamily="50" charset="-128"/>
                <a:ea typeface="HGP創英角ｺﾞｼｯｸUB" pitchFamily="50" charset="-128"/>
              </a:rPr>
              <a:t>Cluster as a Service (</a:t>
            </a:r>
            <a:r>
              <a:rPr lang="en-US" altLang="ja-JP" dirty="0" err="1" smtClean="0">
                <a:latin typeface="HGP創英角ｺﾞｼｯｸUB" pitchFamily="50" charset="-128"/>
                <a:ea typeface="HGP創英角ｺﾞｼｯｸUB" pitchFamily="50" charset="-128"/>
              </a:rPr>
              <a:t>CaaS</a:t>
            </a:r>
            <a:r>
              <a:rPr lang="en-US" altLang="ja-JP" dirty="0" smtClean="0">
                <a:latin typeface="HGP創英角ｺﾞｼｯｸUB" pitchFamily="50" charset="-128"/>
                <a:ea typeface="HGP創英角ｺﾞｼｯｸUB" pitchFamily="50" charset="-128"/>
              </a:rPr>
              <a:t>)</a:t>
            </a:r>
            <a:endParaRPr lang="ja-JP" altLang="en-US"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779912" y="5877272"/>
            <a:ext cx="1869423" cy="369332"/>
          </a:xfrm>
          <a:prstGeom prst="rect">
            <a:avLst/>
          </a:prstGeom>
          <a:noFill/>
        </p:spPr>
        <p:txBody>
          <a:bodyPr wrap="none" rtlCol="0">
            <a:spAutoFit/>
          </a:bodyPr>
          <a:lstStyle/>
          <a:p>
            <a:r>
              <a:rPr lang="ja-JP" altLang="en-US"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grpSp>
        <p:nvGrpSpPr>
          <p:cNvPr id="4"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A</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B</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 C</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1">
                    <a:lumMod val="75000"/>
                  </a:schemeClr>
                </a:solidFill>
                <a:latin typeface="HGP創英角ｺﾞｼｯｸUB" pitchFamily="50" charset="-128"/>
                <a:ea typeface="HGP創英角ｺﾞｼｯｸUB" pitchFamily="50" charset="-128"/>
              </a:rPr>
              <a:t>導入効果</a:t>
            </a:r>
            <a:endParaRPr kumimoji="1" lang="ja-JP" altLang="en-US" sz="4000" dirty="0">
              <a:solidFill>
                <a:schemeClr val="accent1">
                  <a:lumMod val="75000"/>
                </a:schemeClr>
              </a:solidFill>
              <a:latin typeface="HGP創英角ｺﾞｼｯｸUB" pitchFamily="50" charset="-128"/>
              <a:ea typeface="HGP創英角ｺﾞｼｯｸUB" pitchFamily="50" charset="-128"/>
            </a:endParaRPr>
          </a:p>
        </p:txBody>
      </p:sp>
      <p:sp>
        <p:nvSpPr>
          <p:cNvPr id="128" name="テキスト ボックス 127"/>
          <p:cNvSpPr txBox="1"/>
          <p:nvPr/>
        </p:nvSpPr>
        <p:spPr>
          <a:xfrm>
            <a:off x="1835696" y="2636912"/>
            <a:ext cx="1224136" cy="400110"/>
          </a:xfrm>
          <a:prstGeom prst="rect">
            <a:avLst/>
          </a:prstGeom>
          <a:noFill/>
        </p:spPr>
        <p:txBody>
          <a:bodyPr wrap="square">
            <a:spAutoFit/>
          </a:bodyPr>
          <a:lstStyle/>
          <a:p>
            <a:pPr fontAlgn="auto">
              <a:spcBef>
                <a:spcPts val="0"/>
              </a:spcBef>
              <a:spcAft>
                <a:spcPts val="0"/>
              </a:spcAft>
              <a:defRPr/>
            </a:pPr>
            <a:r>
              <a:rPr lang="ja-JP" altLang="en-US" sz="2000" b="1" dirty="0" smtClean="0">
                <a:latin typeface="HGS創英角ｺﾞｼｯｸUB" pitchFamily="50" charset="-128"/>
                <a:ea typeface="HGS創英角ｺﾞｼｯｸUB" pitchFamily="50" charset="-128"/>
              </a:rPr>
              <a:t>貸出</a:t>
            </a:r>
            <a:endParaRPr lang="ja-JP" altLang="en-US" sz="2000"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6" cy="400110"/>
          </a:xfrm>
          <a:prstGeom prst="rect">
            <a:avLst/>
          </a:prstGeom>
          <a:noFill/>
        </p:spPr>
        <p:txBody>
          <a:bodyPr wrap="square">
            <a:spAutoFit/>
          </a:bodyPr>
          <a:lstStyle/>
          <a:p>
            <a:pPr fontAlgn="auto">
              <a:spcBef>
                <a:spcPts val="0"/>
              </a:spcBef>
              <a:spcAft>
                <a:spcPts val="0"/>
              </a:spcAft>
              <a:defRPr/>
            </a:pPr>
            <a:r>
              <a:rPr lang="ja-JP" altLang="en-US" sz="2000" b="1" dirty="0" smtClean="0">
                <a:latin typeface="HGS創英角ｺﾞｼｯｸUB" pitchFamily="50" charset="-128"/>
                <a:ea typeface="HGS創英角ｺﾞｼｯｸUB" pitchFamily="50" charset="-128"/>
              </a:rPr>
              <a:t>返却</a:t>
            </a:r>
            <a:endParaRPr lang="ja-JP" altLang="en-US" sz="2000" b="1" dirty="0">
              <a:latin typeface="HGS創英角ｺﾞｼｯｸUB" pitchFamily="50" charset="-128"/>
              <a:ea typeface="HGS創英角ｺﾞｼｯｸUB" pitchFamily="50" charset="-128"/>
            </a:endParaRPr>
          </a:p>
        </p:txBody>
      </p:sp>
      <p:sp>
        <p:nvSpPr>
          <p:cNvPr id="107" name="正方形/長方形 10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四角形吹き出し 110"/>
          <p:cNvSpPr/>
          <p:nvPr/>
        </p:nvSpPr>
        <p:spPr>
          <a:xfrm>
            <a:off x="179512" y="5013176"/>
            <a:ext cx="2520280" cy="864096"/>
          </a:xfrm>
          <a:prstGeom prst="wedgeRectCallout">
            <a:avLst>
              <a:gd name="adj1" fmla="val 68663"/>
              <a:gd name="adj2" fmla="val -44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１．リソース共有化による利用率向上　</a:t>
            </a:r>
            <a:endParaRPr kumimoji="1" lang="ja-JP" altLang="en-US" b="1" dirty="0">
              <a:latin typeface="HGP創英角ｺﾞｼｯｸUB" pitchFamily="50" charset="-128"/>
              <a:ea typeface="HGP創英角ｺﾞｼｯｸUB" pitchFamily="50" charset="-128"/>
            </a:endParaRPr>
          </a:p>
        </p:txBody>
      </p:sp>
      <p:sp>
        <p:nvSpPr>
          <p:cNvPr id="112" name="四角形吹き出し 111"/>
          <p:cNvSpPr/>
          <p:nvPr/>
        </p:nvSpPr>
        <p:spPr>
          <a:xfrm>
            <a:off x="6444208" y="4149080"/>
            <a:ext cx="2520280" cy="864096"/>
          </a:xfrm>
          <a:prstGeom prst="wedgeRectCallout">
            <a:avLst>
              <a:gd name="adj1" fmla="val -66306"/>
              <a:gd name="adj2" fmla="val 391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２．運用集中化による工数削減　</a:t>
            </a:r>
            <a:endParaRPr kumimoji="1" lang="ja-JP" altLang="en-US" b="1" dirty="0">
              <a:latin typeface="HGP創英角ｺﾞｼｯｸUB" pitchFamily="50" charset="-128"/>
              <a:ea typeface="HGP創英角ｺﾞｼｯｸUB" pitchFamily="50" charset="-128"/>
            </a:endParaRPr>
          </a:p>
        </p:txBody>
      </p:sp>
      <p:sp>
        <p:nvSpPr>
          <p:cNvPr id="113" name="四角形吹き出し 112"/>
          <p:cNvSpPr/>
          <p:nvPr/>
        </p:nvSpPr>
        <p:spPr>
          <a:xfrm>
            <a:off x="179512" y="3933056"/>
            <a:ext cx="2520280" cy="864096"/>
          </a:xfrm>
          <a:prstGeom prst="wedgeRectCallout">
            <a:avLst>
              <a:gd name="adj1" fmla="val 63341"/>
              <a:gd name="adj2" fmla="val -1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３．計算機リソースへの投資削減　</a:t>
            </a:r>
            <a:endParaRPr kumimoji="1" lang="ja-JP" altLang="en-US" b="1" dirty="0">
              <a:latin typeface="HGP創英角ｺﾞｼｯｸUB" pitchFamily="50" charset="-128"/>
              <a:ea typeface="HGP創英角ｺﾞｼｯｸUB" pitchFamily="50" charset="-128"/>
            </a:endParaRPr>
          </a:p>
        </p:txBody>
      </p:sp>
      <p:sp>
        <p:nvSpPr>
          <p:cNvPr id="114" name="四角形吹き出し 113"/>
          <p:cNvSpPr/>
          <p:nvPr/>
        </p:nvSpPr>
        <p:spPr>
          <a:xfrm>
            <a:off x="6372200" y="1052736"/>
            <a:ext cx="2520280" cy="864096"/>
          </a:xfrm>
          <a:prstGeom prst="wedgeRectCallout">
            <a:avLst>
              <a:gd name="adj1" fmla="val -60018"/>
              <a:gd name="adj2" fmla="val 27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４．大規模実験環境構築</a:t>
            </a:r>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運用の作業軽減</a:t>
            </a:r>
            <a:endParaRPr kumimoji="1" lang="ja-JP" altLang="en-US" b="1" dirty="0">
              <a:latin typeface="HGP創英角ｺﾞｼｯｸUB" pitchFamily="50" charset="-128"/>
              <a:ea typeface="HGP創英角ｺﾞｼｯｸUB" pitchFamily="50" charset="-128"/>
            </a:endParaRPr>
          </a:p>
        </p:txBody>
      </p:sp>
      <p:sp>
        <p:nvSpPr>
          <p:cNvPr id="115" name="四角形吹き出し 114"/>
          <p:cNvSpPr/>
          <p:nvPr/>
        </p:nvSpPr>
        <p:spPr>
          <a:xfrm>
            <a:off x="35496" y="1700808"/>
            <a:ext cx="2520280" cy="864096"/>
          </a:xfrm>
          <a:prstGeom prst="wedgeRectCallout">
            <a:avLst>
              <a:gd name="adj1" fmla="val 64792"/>
              <a:gd name="adj2" fmla="val -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５．物理マシン相当の安定的性能確保　</a:t>
            </a:r>
            <a:endParaRPr kumimoji="1" lang="ja-JP" altLang="en-US" b="1" dirty="0">
              <a:latin typeface="HGP創英角ｺﾞｼｯｸUB" pitchFamily="50" charset="-128"/>
              <a:ea typeface="HGP創英角ｺﾞｼｯｸUB" pitchFamily="50" charset="-128"/>
            </a:endParaRPr>
          </a:p>
        </p:txBody>
      </p:sp>
      <p:sp>
        <p:nvSpPr>
          <p:cNvPr id="116" name="四角形吹き出し 115"/>
          <p:cNvSpPr/>
          <p:nvPr/>
        </p:nvSpPr>
        <p:spPr>
          <a:xfrm>
            <a:off x="6372200" y="2060848"/>
            <a:ext cx="2520280" cy="864096"/>
          </a:xfrm>
          <a:prstGeom prst="wedgeRectCallout">
            <a:avLst>
              <a:gd name="adj1" fmla="val -61953"/>
              <a:gd name="adj2" fmla="val -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６．既存計算機リソースとの融合　</a:t>
            </a:r>
            <a:endParaRPr kumimoji="1" lang="ja-JP" altLang="en-US" b="1"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2000"/>
                                        <p:tgtEl>
                                          <p:spTgt spid="1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2000"/>
                                        <p:tgtEl>
                                          <p:spTgt spid="1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20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20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2000"/>
                                        <p:tgtEl>
                                          <p:spTgt spid="1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P spid="115" grpId="0" animBg="1"/>
      <p:bldP spid="1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185050" y="188640"/>
            <a:ext cx="8707429" cy="582594"/>
          </a:xfrm>
        </p:spPr>
        <p:txBody>
          <a:bodyPr/>
          <a:lstStyle/>
          <a:p>
            <a:r>
              <a:rPr kumimoji="1" lang="en-US" altLang="ja-JP" sz="4000" dirty="0" err="1" smtClean="0">
                <a:latin typeface="HGP創英角ｺﾞｼｯｸUB" pitchFamily="50" charset="-128"/>
                <a:ea typeface="HGP創英角ｺﾞｼｯｸUB" pitchFamily="50" charset="-128"/>
                <a:cs typeface="Arial Unicode MS" pitchFamily="50" charset="-128"/>
              </a:rPr>
              <a:t>CaaS</a:t>
            </a:r>
            <a:r>
              <a:rPr kumimoji="1" lang="ja-JP" altLang="en-US" sz="4000" dirty="0" smtClean="0">
                <a:latin typeface="HGP創英角ｺﾞｼｯｸUB" pitchFamily="50" charset="-128"/>
                <a:ea typeface="HGP創英角ｺﾞｼｯｸUB" pitchFamily="50" charset="-128"/>
                <a:cs typeface="Arial Unicode MS" pitchFamily="50" charset="-128"/>
              </a:rPr>
              <a:t>の実装例　</a:t>
            </a:r>
            <a:r>
              <a:rPr kumimoji="1" lang="en-US" altLang="ja-JP" sz="4000" dirty="0" err="1" smtClean="0">
                <a:latin typeface="HGP創英角ｺﾞｼｯｸUB" pitchFamily="50" charset="-128"/>
                <a:ea typeface="HGP創英角ｺﾞｼｯｸUB" pitchFamily="50" charset="-128"/>
                <a:cs typeface="Arial Unicode MS" pitchFamily="50" charset="-128"/>
              </a:rPr>
              <a:t>dodai</a:t>
            </a:r>
            <a:endParaRPr kumimoji="1" lang="ja-JP" altLang="en-US" sz="4000" dirty="0">
              <a:latin typeface="HGP創英角ｺﾞｼｯｸUB" pitchFamily="50" charset="-128"/>
              <a:ea typeface="HGP創英角ｺﾞｼｯｸUB" pitchFamily="50" charset="-128"/>
              <a:cs typeface="Arial Unicode MS" pitchFamily="50" charset="-128"/>
            </a:endParaRPr>
          </a:p>
        </p:txBody>
      </p:sp>
      <p:sp>
        <p:nvSpPr>
          <p:cNvPr id="6" name="角丸四角形 5"/>
          <p:cNvSpPr/>
          <p:nvPr/>
        </p:nvSpPr>
        <p:spPr>
          <a:xfrm>
            <a:off x="4433034"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7" name="角丸四角形 6"/>
          <p:cNvSpPr/>
          <p:nvPr/>
        </p:nvSpPr>
        <p:spPr>
          <a:xfrm>
            <a:off x="4506683" y="4750630"/>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600" b="1" dirty="0" err="1" smtClean="0">
                <a:latin typeface="Arial Unicode MS" pitchFamily="50" charset="-128"/>
                <a:ea typeface="Arial Unicode MS" pitchFamily="50" charset="-128"/>
                <a:cs typeface="Arial Unicode MS" pitchFamily="50" charset="-128"/>
              </a:rPr>
              <a:t>dodai</a:t>
            </a:r>
            <a:r>
              <a:rPr lang="en-US" altLang="ja-JP" sz="3600" b="1" dirty="0" smtClean="0">
                <a:latin typeface="Arial Unicode MS" pitchFamily="50" charset="-128"/>
                <a:ea typeface="Arial Unicode MS" pitchFamily="50" charset="-128"/>
                <a:cs typeface="Arial Unicode MS" pitchFamily="50" charset="-128"/>
              </a:rPr>
              <a:t>-compute</a:t>
            </a:r>
            <a:endParaRPr lang="ja-JP" altLang="en-US" sz="3600" b="1" dirty="0" smtClean="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4506683" y="3571242"/>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600" b="1" dirty="0" err="1" smtClean="0">
                <a:latin typeface="Arial Unicode MS" pitchFamily="50" charset="-128"/>
                <a:ea typeface="Arial Unicode MS" pitchFamily="50" charset="-128"/>
                <a:cs typeface="Arial Unicode MS" pitchFamily="50" charset="-128"/>
              </a:rPr>
              <a:t>dodai</a:t>
            </a:r>
            <a:r>
              <a:rPr kumimoji="1" lang="en-US" altLang="ja-JP" sz="3600" b="1" dirty="0" smtClean="0">
                <a:latin typeface="Arial Unicode MS" pitchFamily="50" charset="-128"/>
                <a:ea typeface="Arial Unicode MS" pitchFamily="50" charset="-128"/>
                <a:cs typeface="Arial Unicode MS" pitchFamily="50" charset="-128"/>
              </a:rPr>
              <a:t>-deploy</a:t>
            </a:r>
            <a:endParaRPr kumimoji="1" lang="ja-JP" altLang="en-US" sz="3600" b="1" dirty="0">
              <a:latin typeface="Arial Unicode MS" pitchFamily="50" charset="-128"/>
              <a:ea typeface="Arial Unicode MS" pitchFamily="50" charset="-128"/>
              <a:cs typeface="Arial Unicode MS" pitchFamily="50" charset="-128"/>
            </a:endParaRPr>
          </a:p>
        </p:txBody>
      </p:sp>
      <p:cxnSp>
        <p:nvCxnSpPr>
          <p:cNvPr id="9" name="直線コネクタ 8"/>
          <p:cNvCxnSpPr/>
          <p:nvPr/>
        </p:nvCxnSpPr>
        <p:spPr>
          <a:xfrm flipV="1">
            <a:off x="4463464" y="4509121"/>
            <a:ext cx="3625361" cy="6460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463465" y="3250322"/>
            <a:ext cx="3963733" cy="3466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右中かっこ 10"/>
          <p:cNvSpPr/>
          <p:nvPr/>
        </p:nvSpPr>
        <p:spPr>
          <a:xfrm>
            <a:off x="8221763" y="3429000"/>
            <a:ext cx="271903" cy="2160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2" name="タイトル 1"/>
          <p:cNvSpPr txBox="1">
            <a:spLocks/>
          </p:cNvSpPr>
          <p:nvPr/>
        </p:nvSpPr>
        <p:spPr bwMode="auto">
          <a:xfrm rot="16200000">
            <a:off x="6842777" y="3628163"/>
            <a:ext cx="3960440" cy="5377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Unicode MS" pitchFamily="50" charset="-128"/>
                <a:ea typeface="Arial Unicode MS" pitchFamily="50" charset="-128"/>
                <a:cs typeface="Arial Unicode MS" pitchFamily="50" charset="-128"/>
              </a:rPr>
              <a:t>Cluster as a Service</a:t>
            </a:r>
            <a:endParaRPr kumimoji="1" lang="ja-JP" altLang="en-US" sz="2400"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4499503" y="1484784"/>
            <a:ext cx="1098735" cy="792088"/>
          </a:xfrm>
          <a:prstGeom prst="rect">
            <a:avLst/>
          </a:prstGeom>
          <a:noFill/>
        </p:spPr>
      </p:pic>
      <p:sp>
        <p:nvSpPr>
          <p:cNvPr id="14" name="角丸四角形 13"/>
          <p:cNvSpPr/>
          <p:nvPr/>
        </p:nvSpPr>
        <p:spPr>
          <a:xfrm>
            <a:off x="5843237"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5" name="タイトル 1"/>
          <p:cNvSpPr txBox="1">
            <a:spLocks/>
          </p:cNvSpPr>
          <p:nvPr/>
        </p:nvSpPr>
        <p:spPr bwMode="auto">
          <a:xfrm>
            <a:off x="5583390"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7239085"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7" name="タイトル 1"/>
          <p:cNvSpPr txBox="1">
            <a:spLocks/>
          </p:cNvSpPr>
          <p:nvPr/>
        </p:nvSpPr>
        <p:spPr bwMode="auto">
          <a:xfrm>
            <a:off x="697923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8" name="Picture 4" descr="https://encrypted-tbn3.google.com/images?q=tbn:ANd9GcTxmRj0BceVETzxEn9t1UcJlHGa0sOJtJNn47_pQ34LcqQMr0qo"/>
          <p:cNvPicPr>
            <a:picLocks noChangeAspect="1" noChangeArrowheads="1"/>
          </p:cNvPicPr>
          <p:nvPr/>
        </p:nvPicPr>
        <p:blipFill>
          <a:blip r:embed="rId4" cstate="print"/>
          <a:srcRect/>
          <a:stretch>
            <a:fillRect/>
          </a:stretch>
        </p:blipFill>
        <p:spPr bwMode="auto">
          <a:xfrm>
            <a:off x="6167254" y="1556792"/>
            <a:ext cx="664689" cy="540060"/>
          </a:xfrm>
          <a:prstGeom prst="rect">
            <a:avLst/>
          </a:prstGeom>
          <a:noFill/>
        </p:spPr>
      </p:pic>
      <p:pic>
        <p:nvPicPr>
          <p:cNvPr id="19" name="Picture 7"/>
          <p:cNvPicPr>
            <a:picLocks noChangeAspect="1" noChangeArrowheads="1"/>
          </p:cNvPicPr>
          <p:nvPr/>
        </p:nvPicPr>
        <p:blipFill>
          <a:blip r:embed="rId5" cstate="print"/>
          <a:srcRect/>
          <a:stretch>
            <a:fillRect/>
          </a:stretch>
        </p:blipFill>
        <p:spPr bwMode="auto">
          <a:xfrm>
            <a:off x="7563102" y="1412777"/>
            <a:ext cx="597877" cy="847725"/>
          </a:xfrm>
          <a:prstGeom prst="rect">
            <a:avLst/>
          </a:prstGeom>
          <a:noFill/>
          <a:ln w="9525">
            <a:noFill/>
            <a:miter lim="800000"/>
            <a:headEnd/>
            <a:tailEnd/>
          </a:ln>
        </p:spPr>
      </p:pic>
      <p:sp>
        <p:nvSpPr>
          <p:cNvPr id="20" name="タイトル 1"/>
          <p:cNvSpPr txBox="1">
            <a:spLocks/>
          </p:cNvSpPr>
          <p:nvPr/>
        </p:nvSpPr>
        <p:spPr bwMode="auto">
          <a:xfrm>
            <a:off x="417318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22"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2" y="3429000"/>
            <a:ext cx="1248554" cy="900094"/>
          </a:xfrm>
          <a:prstGeom prst="rect">
            <a:avLst/>
          </a:prstGeom>
          <a:noFill/>
        </p:spPr>
      </p:pic>
      <p:pic>
        <p:nvPicPr>
          <p:cNvPr id="2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1" y="4797152"/>
            <a:ext cx="1248554" cy="900094"/>
          </a:xfrm>
          <a:prstGeom prst="rect">
            <a:avLst/>
          </a:prstGeom>
          <a:noFill/>
        </p:spPr>
      </p:pic>
      <p:sp>
        <p:nvSpPr>
          <p:cNvPr id="24" name="コンテンツ プレースホルダ 2"/>
          <p:cNvSpPr txBox="1">
            <a:spLocks/>
          </p:cNvSpPr>
          <p:nvPr/>
        </p:nvSpPr>
        <p:spPr bwMode="auto">
          <a:xfrm>
            <a:off x="1043119" y="3573016"/>
            <a:ext cx="2312057"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Deployment Tool</a:t>
            </a:r>
          </a:p>
        </p:txBody>
      </p:sp>
      <p:sp>
        <p:nvSpPr>
          <p:cNvPr id="25" name="コンテンツ プレースホルダ 2"/>
          <p:cNvSpPr txBox="1">
            <a:spLocks/>
          </p:cNvSpPr>
          <p:nvPr/>
        </p:nvSpPr>
        <p:spPr bwMode="auto">
          <a:xfrm>
            <a:off x="1109588" y="4869160"/>
            <a:ext cx="159525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Compute</a:t>
            </a:r>
          </a:p>
        </p:txBody>
      </p:sp>
      <p:sp>
        <p:nvSpPr>
          <p:cNvPr id="26" name="右矢印 25"/>
          <p:cNvSpPr/>
          <p:nvPr/>
        </p:nvSpPr>
        <p:spPr>
          <a:xfrm>
            <a:off x="3436001" y="3573016"/>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3436001" y="4797152"/>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p:cNvSpPr txBox="1">
            <a:spLocks/>
          </p:cNvSpPr>
          <p:nvPr/>
        </p:nvSpPr>
        <p:spPr bwMode="auto">
          <a:xfrm>
            <a:off x="1115616" y="2996952"/>
            <a:ext cx="194421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Based on</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29" name="タイトル 1"/>
          <p:cNvSpPr txBox="1">
            <a:spLocks/>
          </p:cNvSpPr>
          <p:nvPr/>
        </p:nvSpPr>
        <p:spPr bwMode="auto">
          <a:xfrm>
            <a:off x="2771310" y="5366686"/>
            <a:ext cx="201671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b</a:t>
            </a:r>
            <a:r>
              <a:rPr kumimoji="1" lang="en-US" altLang="ja-JP"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are metal</a:t>
            </a:r>
            <a:r>
              <a:rPr kumimoji="1" lang="en-US" altLang="ja-JP" sz="24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supported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0" name="タイトル 1"/>
          <p:cNvSpPr txBox="1">
            <a:spLocks/>
          </p:cNvSpPr>
          <p:nvPr/>
        </p:nvSpPr>
        <p:spPr bwMode="auto">
          <a:xfrm>
            <a:off x="2704842" y="4005064"/>
            <a:ext cx="1867158"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generalized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1" name="タイトル 1"/>
          <p:cNvSpPr txBox="1">
            <a:spLocks/>
          </p:cNvSpPr>
          <p:nvPr/>
        </p:nvSpPr>
        <p:spPr bwMode="auto">
          <a:xfrm>
            <a:off x="185051" y="1838294"/>
            <a:ext cx="4458957"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“Elastic Private Cloud”</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2" name="正方形/長方形 31"/>
          <p:cNvSpPr/>
          <p:nvPr/>
        </p:nvSpPr>
        <p:spPr>
          <a:xfrm>
            <a:off x="5292080" y="332656"/>
            <a:ext cx="3557384" cy="369332"/>
          </a:xfrm>
          <a:prstGeom prst="rect">
            <a:avLst/>
          </a:prstGeom>
        </p:spPr>
        <p:txBody>
          <a:bodyPr wrap="none">
            <a:spAutoFit/>
          </a:bodyPr>
          <a:lstStyle/>
          <a:p>
            <a:r>
              <a:rPr lang="en-US" altLang="ja-JP" dirty="0" smtClean="0">
                <a:hlinkClick r:id="rId6"/>
              </a:rPr>
              <a:t>https://github.com/nii-cloud/dodai</a:t>
            </a:r>
            <a:endParaRPr lang="ja-JP"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170220" y="1052736"/>
            <a:ext cx="3788729" cy="5184576"/>
          </a:xfrm>
          <a:prstGeom prst="roundRect">
            <a:avLst>
              <a:gd name="adj" fmla="val 556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179512" y="188640"/>
            <a:ext cx="4248472" cy="582594"/>
          </a:xfrm>
        </p:spPr>
        <p:txBody>
          <a:bodyPr/>
          <a:lstStyle/>
          <a:p>
            <a:r>
              <a:rPr kumimoji="1" lang="en-US" altLang="ja-JP" dirty="0" err="1" smtClean="0">
                <a:latin typeface="Arial Unicode MS" pitchFamily="50" charset="-128"/>
                <a:ea typeface="Arial Unicode MS" pitchFamily="50" charset="-128"/>
                <a:cs typeface="Arial Unicode MS" pitchFamily="50" charset="-128"/>
              </a:rPr>
              <a:t>Dodai</a:t>
            </a:r>
            <a:r>
              <a:rPr kumimoji="1" lang="en-US" altLang="ja-JP" dirty="0" smtClean="0">
                <a:latin typeface="Arial Unicode MS" pitchFamily="50" charset="-128"/>
                <a:ea typeface="Arial Unicode MS" pitchFamily="50" charset="-128"/>
                <a:cs typeface="Arial Unicode MS" pitchFamily="50" charset="-128"/>
              </a:rPr>
              <a:t>-compute</a:t>
            </a:r>
            <a:endParaRPr kumimoji="1" lang="ja-JP" altLang="en-US" dirty="0">
              <a:latin typeface="Arial Unicode MS" pitchFamily="50" charset="-128"/>
              <a:ea typeface="Arial Unicode MS" pitchFamily="50" charset="-128"/>
              <a:cs typeface="Arial Unicode MS" pitchFamily="50" charset="-128"/>
            </a:endParaRPr>
          </a:p>
        </p:txBody>
      </p:sp>
      <p:sp>
        <p:nvSpPr>
          <p:cNvPr id="4" name="スライド番号プレースホルダ 3"/>
          <p:cNvSpPr>
            <a:spLocks noGrp="1"/>
          </p:cNvSpPr>
          <p:nvPr>
            <p:ph type="sldNum" sz="quarter" idx="10"/>
          </p:nvPr>
        </p:nvSpPr>
        <p:spPr/>
        <p:txBody>
          <a:bodyPr/>
          <a:lstStyle/>
          <a:p>
            <a:fld id="{5439E483-02C4-4ADB-9EBD-9E13461B977D}" type="slidenum">
              <a:rPr lang="ja-JP" altLang="en-US" smtClean="0"/>
              <a:pPr/>
              <a:t>19</a:t>
            </a:fld>
            <a:endParaRPr lang="ja-JP" altLang="en-US"/>
          </a:p>
        </p:txBody>
      </p:sp>
      <p:pic>
        <p:nvPicPr>
          <p:cNvPr id="12" name="Picture 8" descr="MCj04289690000[1]"/>
          <p:cNvPicPr>
            <a:picLocks noChangeAspect="1" noChangeArrowheads="1"/>
          </p:cNvPicPr>
          <p:nvPr/>
        </p:nvPicPr>
        <p:blipFill>
          <a:blip r:embed="rId3" cstate="print"/>
          <a:srcRect/>
          <a:stretch>
            <a:fillRect/>
          </a:stretch>
        </p:blipFill>
        <p:spPr bwMode="auto">
          <a:xfrm>
            <a:off x="5635503" y="1916832"/>
            <a:ext cx="593485" cy="890228"/>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5776180" y="2069232"/>
            <a:ext cx="593485" cy="890228"/>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5916857" y="2221632"/>
            <a:ext cx="593485" cy="890228"/>
          </a:xfrm>
          <a:prstGeom prst="rect">
            <a:avLst/>
          </a:prstGeom>
          <a:noFill/>
          <a:ln w="9525">
            <a:noFill/>
            <a:miter lim="800000"/>
            <a:headEnd/>
            <a:tailEnd/>
          </a:ln>
        </p:spPr>
      </p:pic>
      <p:pic>
        <p:nvPicPr>
          <p:cNvPr id="20" name="Picture 8" descr="MCj04289690000[1]"/>
          <p:cNvPicPr>
            <a:picLocks noChangeAspect="1" noChangeArrowheads="1"/>
          </p:cNvPicPr>
          <p:nvPr/>
        </p:nvPicPr>
        <p:blipFill>
          <a:blip r:embed="rId3" cstate="print"/>
          <a:srcRect/>
          <a:stretch>
            <a:fillRect/>
          </a:stretch>
        </p:blipFill>
        <p:spPr bwMode="auto">
          <a:xfrm>
            <a:off x="6057534" y="2374032"/>
            <a:ext cx="593485" cy="890228"/>
          </a:xfrm>
          <a:prstGeom prst="rect">
            <a:avLst/>
          </a:prstGeom>
          <a:noFill/>
          <a:ln w="9525">
            <a:noFill/>
            <a:miter lim="800000"/>
            <a:headEnd/>
            <a:tailEnd/>
          </a:ln>
        </p:spPr>
      </p:pic>
      <p:pic>
        <p:nvPicPr>
          <p:cNvPr id="21" name="Picture 8" descr="MCj04289690000[1]"/>
          <p:cNvPicPr>
            <a:picLocks noChangeAspect="1" noChangeArrowheads="1"/>
          </p:cNvPicPr>
          <p:nvPr/>
        </p:nvPicPr>
        <p:blipFill>
          <a:blip r:embed="rId3" cstate="print">
            <a:lum bright="-36000" contrast="-42000"/>
          </a:blip>
          <a:srcRect/>
          <a:stretch>
            <a:fillRect/>
          </a:stretch>
        </p:blipFill>
        <p:spPr bwMode="auto">
          <a:xfrm>
            <a:off x="7297226" y="3089684"/>
            <a:ext cx="593485" cy="890228"/>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3" cstate="print">
            <a:lum bright="-36000" contrast="-42000"/>
          </a:blip>
          <a:srcRect/>
          <a:stretch>
            <a:fillRect/>
          </a:stretch>
        </p:blipFill>
        <p:spPr bwMode="auto">
          <a:xfrm>
            <a:off x="7437903" y="3242084"/>
            <a:ext cx="593485" cy="890228"/>
          </a:xfrm>
          <a:prstGeom prst="rect">
            <a:avLst/>
          </a:prstGeom>
          <a:noFill/>
          <a:ln w="9525">
            <a:noFill/>
            <a:miter lim="800000"/>
            <a:headEnd/>
            <a:tailEnd/>
          </a:ln>
        </p:spPr>
      </p:pic>
      <p:pic>
        <p:nvPicPr>
          <p:cNvPr id="23" name="Picture 8" descr="MCj04289690000[1]"/>
          <p:cNvPicPr>
            <a:picLocks noChangeAspect="1" noChangeArrowheads="1"/>
          </p:cNvPicPr>
          <p:nvPr/>
        </p:nvPicPr>
        <p:blipFill>
          <a:blip r:embed="rId3" cstate="print">
            <a:lum bright="-36000" contrast="-42000"/>
          </a:blip>
          <a:srcRect/>
          <a:stretch>
            <a:fillRect/>
          </a:stretch>
        </p:blipFill>
        <p:spPr bwMode="auto">
          <a:xfrm>
            <a:off x="7578580" y="3394484"/>
            <a:ext cx="593485" cy="890228"/>
          </a:xfrm>
          <a:prstGeom prst="rect">
            <a:avLst/>
          </a:prstGeom>
          <a:noFill/>
          <a:ln w="9525">
            <a:noFill/>
            <a:miter lim="800000"/>
            <a:headEnd/>
            <a:tailEnd/>
          </a:ln>
        </p:spPr>
      </p:pic>
      <p:pic>
        <p:nvPicPr>
          <p:cNvPr id="24" name="Picture 8" descr="MCj04289690000[1]"/>
          <p:cNvPicPr>
            <a:picLocks noChangeAspect="1" noChangeArrowheads="1"/>
          </p:cNvPicPr>
          <p:nvPr/>
        </p:nvPicPr>
        <p:blipFill>
          <a:blip r:embed="rId3" cstate="print">
            <a:lum bright="-36000" contrast="-42000"/>
          </a:blip>
          <a:srcRect/>
          <a:stretch>
            <a:fillRect/>
          </a:stretch>
        </p:blipFill>
        <p:spPr bwMode="auto">
          <a:xfrm>
            <a:off x="7719257" y="3546884"/>
            <a:ext cx="593485" cy="890228"/>
          </a:xfrm>
          <a:prstGeom prst="rect">
            <a:avLst/>
          </a:prstGeom>
          <a:noFill/>
          <a:ln w="9525">
            <a:noFill/>
            <a:miter lim="800000"/>
            <a:headEnd/>
            <a:tailEnd/>
          </a:ln>
        </p:spPr>
      </p:pic>
      <p:sp>
        <p:nvSpPr>
          <p:cNvPr id="30" name="テキスト ボックス 29"/>
          <p:cNvSpPr txBox="1"/>
          <p:nvPr/>
        </p:nvSpPr>
        <p:spPr>
          <a:xfrm>
            <a:off x="6499599" y="5805264"/>
            <a:ext cx="1582484" cy="369332"/>
          </a:xfrm>
          <a:prstGeom prst="rect">
            <a:avLst/>
          </a:prstGeom>
          <a:noFill/>
        </p:spPr>
        <p:txBody>
          <a:bodyPr wrap="none" rtlCol="0">
            <a:spAutoFit/>
          </a:bodyPr>
          <a:lstStyle/>
          <a:p>
            <a:r>
              <a:rPr kumimoji="1" lang="en-US" altLang="ja-JP" dirty="0" smtClean="0"/>
              <a:t>Machine Pool</a:t>
            </a:r>
            <a:endParaRPr kumimoji="1" lang="ja-JP" altLang="en-US" dirty="0"/>
          </a:p>
        </p:txBody>
      </p:sp>
      <p:pic>
        <p:nvPicPr>
          <p:cNvPr id="31" name="Picture 8" descr="MCj04289690000[1]"/>
          <p:cNvPicPr>
            <a:picLocks noChangeAspect="1" noChangeArrowheads="1"/>
          </p:cNvPicPr>
          <p:nvPr/>
        </p:nvPicPr>
        <p:blipFill>
          <a:blip r:embed="rId3" cstate="print">
            <a:lum bright="-26000" contrast="-3000"/>
          </a:blip>
          <a:srcRect/>
          <a:stretch>
            <a:fillRect/>
          </a:stretch>
        </p:blipFill>
        <p:spPr bwMode="auto">
          <a:xfrm>
            <a:off x="5701972" y="4221088"/>
            <a:ext cx="593485" cy="890228"/>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lum bright="-26000" contrast="-3000"/>
          </a:blip>
          <a:srcRect/>
          <a:stretch>
            <a:fillRect/>
          </a:stretch>
        </p:blipFill>
        <p:spPr bwMode="auto">
          <a:xfrm>
            <a:off x="5842649" y="4373488"/>
            <a:ext cx="593485" cy="890228"/>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lum bright="-26000" contrast="-3000"/>
          </a:blip>
          <a:srcRect/>
          <a:stretch>
            <a:fillRect/>
          </a:stretch>
        </p:blipFill>
        <p:spPr bwMode="auto">
          <a:xfrm>
            <a:off x="5983326" y="4525888"/>
            <a:ext cx="593485" cy="890228"/>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lum bright="-26000" contrast="-3000"/>
          </a:blip>
          <a:srcRect/>
          <a:stretch>
            <a:fillRect/>
          </a:stretch>
        </p:blipFill>
        <p:spPr bwMode="auto">
          <a:xfrm>
            <a:off x="6124002" y="4678288"/>
            <a:ext cx="593485" cy="890228"/>
          </a:xfrm>
          <a:prstGeom prst="rect">
            <a:avLst/>
          </a:prstGeom>
          <a:noFill/>
          <a:ln w="9525">
            <a:noFill/>
            <a:miter lim="800000"/>
            <a:headEnd/>
            <a:tailEnd/>
          </a:ln>
        </p:spPr>
      </p:pic>
      <p:cxnSp>
        <p:nvCxnSpPr>
          <p:cNvPr id="36" name="直線コネクタ 35"/>
          <p:cNvCxnSpPr/>
          <p:nvPr/>
        </p:nvCxnSpPr>
        <p:spPr>
          <a:xfrm>
            <a:off x="4239655" y="1052736"/>
            <a:ext cx="66469"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8" descr="MCj04289690000[1]"/>
          <p:cNvPicPr>
            <a:picLocks noChangeAspect="1" noChangeArrowheads="1"/>
          </p:cNvPicPr>
          <p:nvPr/>
        </p:nvPicPr>
        <p:blipFill>
          <a:blip r:embed="rId3" cstate="print"/>
          <a:srcRect/>
          <a:stretch>
            <a:fillRect/>
          </a:stretch>
        </p:blipFill>
        <p:spPr bwMode="auto">
          <a:xfrm>
            <a:off x="1049147" y="1628800"/>
            <a:ext cx="593485" cy="890228"/>
          </a:xfrm>
          <a:prstGeom prst="rect">
            <a:avLst/>
          </a:prstGeom>
          <a:noFill/>
          <a:ln w="9525">
            <a:noFill/>
            <a:miter lim="800000"/>
            <a:headEnd/>
            <a:tailEnd/>
          </a:ln>
        </p:spPr>
      </p:pic>
      <p:sp>
        <p:nvSpPr>
          <p:cNvPr id="39" name="テキスト ボックス 38"/>
          <p:cNvSpPr txBox="1"/>
          <p:nvPr/>
        </p:nvSpPr>
        <p:spPr>
          <a:xfrm>
            <a:off x="7764506" y="2852936"/>
            <a:ext cx="1206421" cy="369332"/>
          </a:xfrm>
          <a:prstGeom prst="rect">
            <a:avLst/>
          </a:prstGeom>
          <a:noFill/>
        </p:spPr>
        <p:txBody>
          <a:bodyPr wrap="none" rtlCol="0">
            <a:spAutoFit/>
          </a:bodyPr>
          <a:lstStyle/>
          <a:p>
            <a:r>
              <a:rPr kumimoji="1" lang="en-US" altLang="ja-JP" dirty="0" smtClean="0"/>
              <a:t>Power Off</a:t>
            </a:r>
            <a:endParaRPr kumimoji="1" lang="ja-JP" altLang="en-US" dirty="0"/>
          </a:p>
        </p:txBody>
      </p:sp>
      <p:sp>
        <p:nvSpPr>
          <p:cNvPr id="40" name="テキスト ボックス 39"/>
          <p:cNvSpPr txBox="1"/>
          <p:nvPr/>
        </p:nvSpPr>
        <p:spPr>
          <a:xfrm>
            <a:off x="5569034" y="1340768"/>
            <a:ext cx="3313728" cy="369332"/>
          </a:xfrm>
          <a:prstGeom prst="rect">
            <a:avLst/>
          </a:prstGeom>
          <a:noFill/>
        </p:spPr>
        <p:txBody>
          <a:bodyPr wrap="none" rtlCol="0">
            <a:spAutoFit/>
          </a:bodyPr>
          <a:lstStyle/>
          <a:p>
            <a:r>
              <a:rPr kumimoji="1" lang="en-US" altLang="ja-JP" dirty="0" smtClean="0"/>
              <a:t>Power On/Default OS installed</a:t>
            </a:r>
            <a:endParaRPr kumimoji="1" lang="ja-JP" altLang="en-US" dirty="0"/>
          </a:p>
        </p:txBody>
      </p:sp>
      <p:sp>
        <p:nvSpPr>
          <p:cNvPr id="41" name="テキスト ボックス 40"/>
          <p:cNvSpPr txBox="1"/>
          <p:nvPr/>
        </p:nvSpPr>
        <p:spPr>
          <a:xfrm>
            <a:off x="5635503" y="3789040"/>
            <a:ext cx="1107996" cy="369332"/>
          </a:xfrm>
          <a:prstGeom prst="rect">
            <a:avLst/>
          </a:prstGeom>
          <a:noFill/>
        </p:spPr>
        <p:txBody>
          <a:bodyPr wrap="none" rtlCol="0">
            <a:spAutoFit/>
          </a:bodyPr>
          <a:lstStyle/>
          <a:p>
            <a:r>
              <a:rPr kumimoji="1" lang="en-US" altLang="ja-JP" dirty="0" smtClean="0"/>
              <a:t>Clean up</a:t>
            </a:r>
            <a:endParaRPr kumimoji="1" lang="ja-JP" altLang="en-US" dirty="0"/>
          </a:p>
        </p:txBody>
      </p:sp>
      <p:cxnSp>
        <p:nvCxnSpPr>
          <p:cNvPr id="43" name="直線コネクタ 42"/>
          <p:cNvCxnSpPr/>
          <p:nvPr/>
        </p:nvCxnSpPr>
        <p:spPr>
          <a:xfrm>
            <a:off x="583865" y="2780928"/>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2"/>
          </p:cNvCxnSpPr>
          <p:nvPr/>
        </p:nvCxnSpPr>
        <p:spPr>
          <a:xfrm flipV="1">
            <a:off x="1315023"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3" name="Picture 8" descr="MCj04289690000[1]"/>
          <p:cNvPicPr>
            <a:picLocks noChangeAspect="1" noChangeArrowheads="1"/>
          </p:cNvPicPr>
          <p:nvPr/>
        </p:nvPicPr>
        <p:blipFill>
          <a:blip r:embed="rId3" cstate="print"/>
          <a:srcRect/>
          <a:stretch>
            <a:fillRect/>
          </a:stretch>
        </p:blipFill>
        <p:spPr bwMode="auto">
          <a:xfrm>
            <a:off x="1851510" y="1628800"/>
            <a:ext cx="593485" cy="890228"/>
          </a:xfrm>
          <a:prstGeom prst="rect">
            <a:avLst/>
          </a:prstGeom>
          <a:noFill/>
          <a:ln w="9525">
            <a:noFill/>
            <a:miter lim="800000"/>
            <a:headEnd/>
            <a:tailEnd/>
          </a:ln>
        </p:spPr>
      </p:pic>
      <p:cxnSp>
        <p:nvCxnSpPr>
          <p:cNvPr id="54" name="直線コネクタ 53"/>
          <p:cNvCxnSpPr>
            <a:endCxn id="53" idx="2"/>
          </p:cNvCxnSpPr>
          <p:nvPr/>
        </p:nvCxnSpPr>
        <p:spPr>
          <a:xfrm flipV="1">
            <a:off x="2117386"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8" descr="MCj04289690000[1]"/>
          <p:cNvPicPr>
            <a:picLocks noChangeAspect="1" noChangeArrowheads="1"/>
          </p:cNvPicPr>
          <p:nvPr/>
        </p:nvPicPr>
        <p:blipFill>
          <a:blip r:embed="rId3" cstate="print"/>
          <a:srcRect/>
          <a:stretch>
            <a:fillRect/>
          </a:stretch>
        </p:blipFill>
        <p:spPr bwMode="auto">
          <a:xfrm>
            <a:off x="2644401" y="1628800"/>
            <a:ext cx="593485" cy="890228"/>
          </a:xfrm>
          <a:prstGeom prst="rect">
            <a:avLst/>
          </a:prstGeom>
          <a:noFill/>
          <a:ln w="9525">
            <a:noFill/>
            <a:miter lim="800000"/>
            <a:headEnd/>
            <a:tailEnd/>
          </a:ln>
        </p:spPr>
      </p:pic>
      <p:cxnSp>
        <p:nvCxnSpPr>
          <p:cNvPr id="56" name="直線コネクタ 55"/>
          <p:cNvCxnSpPr>
            <a:endCxn id="55" idx="2"/>
          </p:cNvCxnSpPr>
          <p:nvPr/>
        </p:nvCxnSpPr>
        <p:spPr>
          <a:xfrm flipV="1">
            <a:off x="2910277"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右矢印 56"/>
          <p:cNvSpPr/>
          <p:nvPr/>
        </p:nvSpPr>
        <p:spPr>
          <a:xfrm flipH="1">
            <a:off x="3641435" y="2060848"/>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Picture 8" descr="MCj04289690000[1]"/>
          <p:cNvPicPr>
            <a:picLocks noChangeAspect="1" noChangeArrowheads="1"/>
          </p:cNvPicPr>
          <p:nvPr/>
        </p:nvPicPr>
        <p:blipFill>
          <a:blip r:embed="rId3" cstate="print"/>
          <a:srcRect/>
          <a:stretch>
            <a:fillRect/>
          </a:stretch>
        </p:blipFill>
        <p:spPr bwMode="auto">
          <a:xfrm>
            <a:off x="916209" y="4725144"/>
            <a:ext cx="593485" cy="890228"/>
          </a:xfrm>
          <a:prstGeom prst="rect">
            <a:avLst/>
          </a:prstGeom>
          <a:noFill/>
          <a:ln w="9525">
            <a:noFill/>
            <a:miter lim="800000"/>
            <a:headEnd/>
            <a:tailEnd/>
          </a:ln>
        </p:spPr>
      </p:pic>
      <p:cxnSp>
        <p:nvCxnSpPr>
          <p:cNvPr id="59" name="直線コネクタ 58"/>
          <p:cNvCxnSpPr/>
          <p:nvPr/>
        </p:nvCxnSpPr>
        <p:spPr>
          <a:xfrm>
            <a:off x="450927" y="5877272"/>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a:endCxn id="58" idx="2"/>
          </p:cNvCxnSpPr>
          <p:nvPr/>
        </p:nvCxnSpPr>
        <p:spPr>
          <a:xfrm flipV="1">
            <a:off x="1182085"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1" name="Picture 8" descr="MCj04289690000[1]"/>
          <p:cNvPicPr>
            <a:picLocks noChangeAspect="1" noChangeArrowheads="1"/>
          </p:cNvPicPr>
          <p:nvPr/>
        </p:nvPicPr>
        <p:blipFill>
          <a:blip r:embed="rId3" cstate="print"/>
          <a:srcRect/>
          <a:stretch>
            <a:fillRect/>
          </a:stretch>
        </p:blipFill>
        <p:spPr bwMode="auto">
          <a:xfrm>
            <a:off x="1718572" y="4725144"/>
            <a:ext cx="593485" cy="890228"/>
          </a:xfrm>
          <a:prstGeom prst="rect">
            <a:avLst/>
          </a:prstGeom>
          <a:noFill/>
          <a:ln w="9525">
            <a:noFill/>
            <a:miter lim="800000"/>
            <a:headEnd/>
            <a:tailEnd/>
          </a:ln>
        </p:spPr>
      </p:pic>
      <p:cxnSp>
        <p:nvCxnSpPr>
          <p:cNvPr id="62" name="直線コネクタ 61"/>
          <p:cNvCxnSpPr>
            <a:endCxn id="61" idx="2"/>
          </p:cNvCxnSpPr>
          <p:nvPr/>
        </p:nvCxnSpPr>
        <p:spPr>
          <a:xfrm flipV="1">
            <a:off x="1984448"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8" descr="MCj04289690000[1]"/>
          <p:cNvPicPr>
            <a:picLocks noChangeAspect="1" noChangeArrowheads="1"/>
          </p:cNvPicPr>
          <p:nvPr/>
        </p:nvPicPr>
        <p:blipFill>
          <a:blip r:embed="rId3" cstate="print"/>
          <a:srcRect/>
          <a:stretch>
            <a:fillRect/>
          </a:stretch>
        </p:blipFill>
        <p:spPr bwMode="auto">
          <a:xfrm>
            <a:off x="2511463" y="4725144"/>
            <a:ext cx="593485" cy="890228"/>
          </a:xfrm>
          <a:prstGeom prst="rect">
            <a:avLst/>
          </a:prstGeom>
          <a:noFill/>
          <a:ln w="9525">
            <a:noFill/>
            <a:miter lim="800000"/>
            <a:headEnd/>
            <a:tailEnd/>
          </a:ln>
        </p:spPr>
      </p:pic>
      <p:cxnSp>
        <p:nvCxnSpPr>
          <p:cNvPr id="64" name="直線コネクタ 63"/>
          <p:cNvCxnSpPr>
            <a:endCxn id="63" idx="2"/>
          </p:cNvCxnSpPr>
          <p:nvPr/>
        </p:nvCxnSpPr>
        <p:spPr>
          <a:xfrm flipV="1">
            <a:off x="2777339"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右矢印 64"/>
          <p:cNvSpPr/>
          <p:nvPr/>
        </p:nvSpPr>
        <p:spPr>
          <a:xfrm>
            <a:off x="3707904" y="5373216"/>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曲折矢印 65"/>
          <p:cNvSpPr/>
          <p:nvPr/>
        </p:nvSpPr>
        <p:spPr>
          <a:xfrm rot="16200000" flipV="1">
            <a:off x="7034120" y="4511890"/>
            <a:ext cx="792089" cy="930566"/>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曲折矢印 67"/>
          <p:cNvSpPr/>
          <p:nvPr/>
        </p:nvSpPr>
        <p:spPr>
          <a:xfrm rot="10800000" flipV="1">
            <a:off x="7097820" y="1844825"/>
            <a:ext cx="731159" cy="1008113"/>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p:cNvSpPr txBox="1"/>
          <p:nvPr/>
        </p:nvSpPr>
        <p:spPr>
          <a:xfrm>
            <a:off x="3641435" y="1556792"/>
            <a:ext cx="1531188" cy="369332"/>
          </a:xfrm>
          <a:prstGeom prst="rect">
            <a:avLst/>
          </a:prstGeom>
          <a:noFill/>
        </p:spPr>
        <p:txBody>
          <a:bodyPr wrap="none" rtlCol="0">
            <a:spAutoFit/>
          </a:bodyPr>
          <a:lstStyle/>
          <a:p>
            <a:r>
              <a:rPr kumimoji="1" lang="en-US" altLang="ja-JP" dirty="0" smtClean="0"/>
              <a:t>Run instance</a:t>
            </a:r>
            <a:endParaRPr kumimoji="1" lang="ja-JP" altLang="en-US" dirty="0"/>
          </a:p>
        </p:txBody>
      </p:sp>
      <p:sp>
        <p:nvSpPr>
          <p:cNvPr id="70" name="テキスト ボックス 69"/>
          <p:cNvSpPr txBox="1"/>
          <p:nvPr/>
        </p:nvSpPr>
        <p:spPr>
          <a:xfrm>
            <a:off x="3176153" y="4941168"/>
            <a:ext cx="2121158" cy="369332"/>
          </a:xfrm>
          <a:prstGeom prst="rect">
            <a:avLst/>
          </a:prstGeom>
          <a:noFill/>
        </p:spPr>
        <p:txBody>
          <a:bodyPr wrap="none" rtlCol="0">
            <a:spAutoFit/>
          </a:bodyPr>
          <a:lstStyle/>
          <a:p>
            <a:r>
              <a:rPr kumimoji="1" lang="en-US" altLang="ja-JP" dirty="0" smtClean="0"/>
              <a:t>Terminate instance</a:t>
            </a:r>
            <a:endParaRPr kumimoji="1" lang="ja-JP" altLang="en-US" dirty="0"/>
          </a:p>
        </p:txBody>
      </p:sp>
      <p:sp>
        <p:nvSpPr>
          <p:cNvPr id="71" name="テキスト ボックス 70"/>
          <p:cNvSpPr txBox="1"/>
          <p:nvPr/>
        </p:nvSpPr>
        <p:spPr>
          <a:xfrm>
            <a:off x="1780305" y="105273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72" name="テキスト ボックス 71"/>
          <p:cNvSpPr txBox="1"/>
          <p:nvPr/>
        </p:nvSpPr>
        <p:spPr>
          <a:xfrm>
            <a:off x="1846774" y="429309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45" name="正方形/長方形 44"/>
          <p:cNvSpPr/>
          <p:nvPr/>
        </p:nvSpPr>
        <p:spPr>
          <a:xfrm>
            <a:off x="1187624" y="3212976"/>
            <a:ext cx="3744416"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OpenStack</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Compute</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nova </a:t>
            </a:r>
            <a:r>
              <a:rPr lang="ja-JP" altLang="en-US" sz="2000" dirty="0" smtClean="0">
                <a:latin typeface="HGP創英角ｺﾞｼｯｸUB" pitchFamily="50" charset="-128"/>
                <a:ea typeface="HGP創英角ｺﾞｼｯｸUB" pitchFamily="50" charset="-128"/>
                <a:cs typeface="Arial Unicode MS" pitchFamily="50" charset="-128"/>
              </a:rPr>
              <a:t>に</a:t>
            </a:r>
            <a:endParaRPr lang="en-US" altLang="ja-JP" sz="2000" dirty="0" smtClean="0">
              <a:latin typeface="HGP創英角ｺﾞｼｯｸUB" pitchFamily="50" charset="-128"/>
              <a:ea typeface="HGP創英角ｺﾞｼｯｸUB" pitchFamily="50" charset="-128"/>
              <a:cs typeface="Arial Unicode MS" pitchFamily="50" charset="-128"/>
            </a:endParaRPr>
          </a:p>
          <a:p>
            <a:r>
              <a:rPr lang="ja-JP" altLang="en-US" sz="2000" dirty="0" smtClean="0">
                <a:latin typeface="HGP創英角ｺﾞｼｯｸUB" pitchFamily="50" charset="-128"/>
                <a:ea typeface="HGP創英角ｺﾞｼｯｸUB" pitchFamily="50" charset="-128"/>
                <a:cs typeface="Arial Unicode MS" pitchFamily="50" charset="-128"/>
              </a:rPr>
              <a:t>ベアメタル対応部を追加</a:t>
            </a:r>
            <a:endParaRPr lang="en-US" altLang="ja-JP" sz="2000" dirty="0" smtClean="0">
              <a:latin typeface="HGP創英角ｺﾞｼｯｸUB" pitchFamily="50" charset="-128"/>
              <a:ea typeface="HGP創英角ｺﾞｼｯｸUB"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251520" y="1844824"/>
            <a:ext cx="7848872" cy="1224136"/>
          </a:xfrm>
        </p:spPr>
        <p:txBody>
          <a:bodyPr/>
          <a:lstStyle/>
          <a:p>
            <a:pPr eaLnBrk="1" hangingPunct="1"/>
            <a:r>
              <a:rPr lang="ja-JP" altLang="en-US" dirty="0" smtClean="0">
                <a:latin typeface="HGP創英角ｺﾞｼｯｸUB" pitchFamily="50" charset="-128"/>
                <a:ea typeface="HGP創英角ｺﾞｼｯｸUB" pitchFamily="50" charset="-128"/>
              </a:rPr>
              <a:t>アカデミックコミュニティクラウドの実現に向けて</a:t>
            </a: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2</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995936" y="4005064"/>
            <a:ext cx="4176464"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2400" dirty="0" smtClean="0">
                <a:latin typeface="HGP創英角ｺﾞｼｯｸUB" pitchFamily="50" charset="-128"/>
                <a:ea typeface="HGP創英角ｺﾞｼｯｸUB" pitchFamily="50" charset="-128"/>
                <a:cs typeface="+mj-cs"/>
              </a:rPr>
              <a:t>2012.8.28</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2400" dirty="0" smtClean="0">
                <a:latin typeface="HGP創英角ｺﾞｼｯｸUB" pitchFamily="50" charset="-128"/>
                <a:ea typeface="HGP創英角ｺﾞｼｯｸUB" pitchFamily="50" charset="-128"/>
                <a:cs typeface="+mj-cs"/>
              </a:rPr>
              <a:t>国立情報学研究所</a:t>
            </a: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fld id="{5439E483-02C4-4ADB-9EBD-9E13461B977D}" type="slidenum">
              <a:rPr lang="ja-JP" altLang="en-US" sz="900" smtClean="0">
                <a:latin typeface="Arial" pitchFamily="34" charset="0"/>
                <a:cs typeface="Arial" pitchFamily="34" charset="0"/>
              </a:rPr>
              <a:pPr/>
              <a:t>20</a:t>
            </a:fld>
            <a:endParaRPr lang="ja-JP" altLang="en-US" sz="900">
              <a:latin typeface="Arial" pitchFamily="34" charset="0"/>
              <a:cs typeface="Arial" pitchFamily="34" charset="0"/>
            </a:endParaRPr>
          </a:p>
        </p:txBody>
      </p:sp>
      <p:pic>
        <p:nvPicPr>
          <p:cNvPr id="82" name="Picture 8" descr="MCj04289690000[1]"/>
          <p:cNvPicPr>
            <a:picLocks noChangeAspect="1" noChangeArrowheads="1"/>
          </p:cNvPicPr>
          <p:nvPr/>
        </p:nvPicPr>
        <p:blipFill>
          <a:blip r:embed="rId3" cstate="print"/>
          <a:srcRect/>
          <a:stretch>
            <a:fillRect/>
          </a:stretch>
        </p:blipFill>
        <p:spPr bwMode="auto">
          <a:xfrm>
            <a:off x="683568" y="4077072"/>
            <a:ext cx="857256" cy="1088057"/>
          </a:xfrm>
          <a:prstGeom prst="rect">
            <a:avLst/>
          </a:prstGeom>
          <a:noFill/>
          <a:ln w="9525">
            <a:noFill/>
            <a:miter lim="800000"/>
            <a:headEnd/>
            <a:tailEnd/>
          </a:ln>
        </p:spPr>
      </p:pic>
      <p:grpSp>
        <p:nvGrpSpPr>
          <p:cNvPr id="3" name="グループ化 82"/>
          <p:cNvGrpSpPr/>
          <p:nvPr/>
        </p:nvGrpSpPr>
        <p:grpSpPr>
          <a:xfrm>
            <a:off x="6034316" y="4293096"/>
            <a:ext cx="2317643" cy="1928826"/>
            <a:chOff x="7096140" y="4286256"/>
            <a:chExt cx="2510780" cy="1928826"/>
          </a:xfrm>
        </p:grpSpPr>
        <p:pic>
          <p:nvPicPr>
            <p:cNvPr id="84" name="Picture 8" descr="MCj04289690000[1]"/>
            <p:cNvPicPr>
              <a:picLocks noChangeAspect="1" noChangeArrowheads="1"/>
            </p:cNvPicPr>
            <p:nvPr/>
          </p:nvPicPr>
          <p:blipFill>
            <a:blip r:embed="rId3" cstate="print"/>
            <a:srcRect/>
            <a:stretch>
              <a:fillRect/>
            </a:stretch>
          </p:blipFill>
          <p:spPr bwMode="auto">
            <a:xfrm>
              <a:off x="8079426" y="4286256"/>
              <a:ext cx="642942" cy="890228"/>
            </a:xfrm>
            <a:prstGeom prst="rect">
              <a:avLst/>
            </a:prstGeom>
            <a:noFill/>
            <a:ln w="9525">
              <a:noFill/>
              <a:miter lim="800000"/>
              <a:headEnd/>
              <a:tailEnd/>
            </a:ln>
          </p:spPr>
        </p:pic>
        <p:pic>
          <p:nvPicPr>
            <p:cNvPr id="85" name="Picture 8" descr="MCj04289690000[1]"/>
            <p:cNvPicPr>
              <a:picLocks noChangeAspect="1" noChangeArrowheads="1"/>
            </p:cNvPicPr>
            <p:nvPr/>
          </p:nvPicPr>
          <p:blipFill>
            <a:blip r:embed="rId3" cstate="print"/>
            <a:srcRect/>
            <a:stretch>
              <a:fillRect/>
            </a:stretch>
          </p:blipFill>
          <p:spPr bwMode="auto">
            <a:xfrm>
              <a:off x="8508054" y="4392962"/>
              <a:ext cx="642942" cy="890228"/>
            </a:xfrm>
            <a:prstGeom prst="rect">
              <a:avLst/>
            </a:prstGeom>
            <a:noFill/>
            <a:ln w="9525">
              <a:noFill/>
              <a:miter lim="800000"/>
              <a:headEnd/>
              <a:tailEnd/>
            </a:ln>
          </p:spPr>
        </p:pic>
        <p:pic>
          <p:nvPicPr>
            <p:cNvPr id="86" name="Picture 8" descr="MCj04289690000[1]"/>
            <p:cNvPicPr>
              <a:picLocks noChangeAspect="1" noChangeArrowheads="1"/>
            </p:cNvPicPr>
            <p:nvPr/>
          </p:nvPicPr>
          <p:blipFill>
            <a:blip r:embed="rId3" cstate="print"/>
            <a:srcRect/>
            <a:stretch>
              <a:fillRect/>
            </a:stretch>
          </p:blipFill>
          <p:spPr bwMode="auto">
            <a:xfrm>
              <a:off x="8963978" y="4562414"/>
              <a:ext cx="642942" cy="890228"/>
            </a:xfrm>
            <a:prstGeom prst="rect">
              <a:avLst/>
            </a:prstGeom>
            <a:noFill/>
            <a:ln w="9525">
              <a:noFill/>
              <a:miter lim="800000"/>
              <a:headEnd/>
              <a:tailEnd/>
            </a:ln>
          </p:spPr>
        </p:pic>
        <p:pic>
          <p:nvPicPr>
            <p:cNvPr id="87" name="Picture 8" descr="MCj04289690000[1]"/>
            <p:cNvPicPr>
              <a:picLocks noChangeAspect="1" noChangeArrowheads="1"/>
            </p:cNvPicPr>
            <p:nvPr/>
          </p:nvPicPr>
          <p:blipFill>
            <a:blip r:embed="rId3" cstate="print"/>
            <a:srcRect/>
            <a:stretch>
              <a:fillRect/>
            </a:stretch>
          </p:blipFill>
          <p:spPr bwMode="auto">
            <a:xfrm>
              <a:off x="7596206" y="4643446"/>
              <a:ext cx="642942" cy="890228"/>
            </a:xfrm>
            <a:prstGeom prst="rect">
              <a:avLst/>
            </a:prstGeom>
            <a:noFill/>
            <a:ln w="9525">
              <a:noFill/>
              <a:miter lim="800000"/>
              <a:headEnd/>
              <a:tailEnd/>
            </a:ln>
          </p:spPr>
        </p:pic>
        <p:pic>
          <p:nvPicPr>
            <p:cNvPr id="88" name="Picture 8" descr="MCj04289690000[1]"/>
            <p:cNvPicPr>
              <a:picLocks noChangeAspect="1" noChangeArrowheads="1"/>
            </p:cNvPicPr>
            <p:nvPr/>
          </p:nvPicPr>
          <p:blipFill>
            <a:blip r:embed="rId3" cstate="print"/>
            <a:srcRect/>
            <a:stretch>
              <a:fillRect/>
            </a:stretch>
          </p:blipFill>
          <p:spPr bwMode="auto">
            <a:xfrm>
              <a:off x="8024834" y="4786322"/>
              <a:ext cx="642942" cy="890228"/>
            </a:xfrm>
            <a:prstGeom prst="rect">
              <a:avLst/>
            </a:prstGeom>
            <a:noFill/>
            <a:ln w="9525">
              <a:noFill/>
              <a:miter lim="800000"/>
              <a:headEnd/>
              <a:tailEnd/>
            </a:ln>
          </p:spPr>
        </p:pic>
        <p:pic>
          <p:nvPicPr>
            <p:cNvPr id="89" name="Picture 8" descr="MCj04289690000[1]"/>
            <p:cNvPicPr>
              <a:picLocks noChangeAspect="1" noChangeArrowheads="1"/>
            </p:cNvPicPr>
            <p:nvPr/>
          </p:nvPicPr>
          <p:blipFill>
            <a:blip r:embed="rId3" cstate="print"/>
            <a:srcRect/>
            <a:stretch>
              <a:fillRect/>
            </a:stretch>
          </p:blipFill>
          <p:spPr bwMode="auto">
            <a:xfrm>
              <a:off x="8453462" y="4896226"/>
              <a:ext cx="642942" cy="890228"/>
            </a:xfrm>
            <a:prstGeom prst="rect">
              <a:avLst/>
            </a:prstGeom>
            <a:noFill/>
            <a:ln w="9525">
              <a:noFill/>
              <a:miter lim="800000"/>
              <a:headEnd/>
              <a:tailEnd/>
            </a:ln>
          </p:spPr>
        </p:pic>
        <p:pic>
          <p:nvPicPr>
            <p:cNvPr id="90" name="Picture 8" descr="MCj04289690000[1]"/>
            <p:cNvPicPr>
              <a:picLocks noChangeAspect="1" noChangeArrowheads="1"/>
            </p:cNvPicPr>
            <p:nvPr/>
          </p:nvPicPr>
          <p:blipFill>
            <a:blip r:embed="rId3" cstate="print"/>
            <a:srcRect/>
            <a:stretch>
              <a:fillRect/>
            </a:stretch>
          </p:blipFill>
          <p:spPr bwMode="auto">
            <a:xfrm>
              <a:off x="7096140" y="5039102"/>
              <a:ext cx="642942" cy="890228"/>
            </a:xfrm>
            <a:prstGeom prst="rect">
              <a:avLst/>
            </a:prstGeom>
            <a:noFill/>
            <a:ln w="9525">
              <a:noFill/>
              <a:miter lim="800000"/>
              <a:headEnd/>
              <a:tailEnd/>
            </a:ln>
          </p:spPr>
        </p:pic>
        <p:pic>
          <p:nvPicPr>
            <p:cNvPr id="91" name="Picture 8" descr="MCj04289690000[1]"/>
            <p:cNvPicPr>
              <a:picLocks noChangeAspect="1" noChangeArrowheads="1"/>
            </p:cNvPicPr>
            <p:nvPr/>
          </p:nvPicPr>
          <p:blipFill>
            <a:blip r:embed="rId3" cstate="print"/>
            <a:srcRect/>
            <a:stretch>
              <a:fillRect/>
            </a:stretch>
          </p:blipFill>
          <p:spPr bwMode="auto">
            <a:xfrm>
              <a:off x="7524768" y="5181978"/>
              <a:ext cx="642942" cy="890228"/>
            </a:xfrm>
            <a:prstGeom prst="rect">
              <a:avLst/>
            </a:prstGeom>
            <a:noFill/>
            <a:ln w="9525">
              <a:noFill/>
              <a:miter lim="800000"/>
              <a:headEnd/>
              <a:tailEnd/>
            </a:ln>
          </p:spPr>
        </p:pic>
        <p:pic>
          <p:nvPicPr>
            <p:cNvPr id="92" name="Picture 8" descr="MCj04289690000[1]"/>
            <p:cNvPicPr>
              <a:picLocks noChangeAspect="1" noChangeArrowheads="1"/>
            </p:cNvPicPr>
            <p:nvPr/>
          </p:nvPicPr>
          <p:blipFill>
            <a:blip r:embed="rId3" cstate="print"/>
            <a:srcRect/>
            <a:stretch>
              <a:fillRect/>
            </a:stretch>
          </p:blipFill>
          <p:spPr bwMode="auto">
            <a:xfrm>
              <a:off x="7953396" y="5324854"/>
              <a:ext cx="642942" cy="890228"/>
            </a:xfrm>
            <a:prstGeom prst="rect">
              <a:avLst/>
            </a:prstGeom>
            <a:noFill/>
            <a:ln w="9525">
              <a:noFill/>
              <a:miter lim="800000"/>
              <a:headEnd/>
              <a:tailEnd/>
            </a:ln>
          </p:spPr>
        </p:pic>
      </p:grpSp>
      <p:sp>
        <p:nvSpPr>
          <p:cNvPr id="93" name="テキスト ボックス 92"/>
          <p:cNvSpPr txBox="1"/>
          <p:nvPr/>
        </p:nvSpPr>
        <p:spPr>
          <a:xfrm>
            <a:off x="7496633" y="4869161"/>
            <a:ext cx="1395847"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Target machines</a:t>
            </a:r>
            <a:endParaRPr kumimoji="1" lang="ja-JP" altLang="en-US" sz="1200" dirty="0">
              <a:latin typeface="Arial" pitchFamily="34" charset="0"/>
              <a:cs typeface="Arial" pitchFamily="34" charset="0"/>
            </a:endParaRPr>
          </a:p>
        </p:txBody>
      </p:sp>
      <p:sp>
        <p:nvSpPr>
          <p:cNvPr id="94" name="角丸四角形 93"/>
          <p:cNvSpPr/>
          <p:nvPr/>
        </p:nvSpPr>
        <p:spPr>
          <a:xfrm>
            <a:off x="5582450" y="5661248"/>
            <a:ext cx="1186970" cy="35719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Node</a:t>
            </a:r>
            <a:endParaRPr kumimoji="1" lang="ja-JP" altLang="en-US" sz="1600" dirty="0">
              <a:latin typeface="Arial" pitchFamily="34" charset="0"/>
              <a:cs typeface="Arial" pitchFamily="34" charset="0"/>
            </a:endParaRPr>
          </a:p>
        </p:txBody>
      </p:sp>
      <p:sp>
        <p:nvSpPr>
          <p:cNvPr id="95" name="角丸四角形 94"/>
          <p:cNvSpPr/>
          <p:nvPr/>
        </p:nvSpPr>
        <p:spPr>
          <a:xfrm>
            <a:off x="0" y="4869159"/>
            <a:ext cx="2060537" cy="43204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Deployment Server</a:t>
            </a:r>
            <a:endParaRPr kumimoji="1" lang="ja-JP" altLang="en-US" sz="1600" dirty="0">
              <a:latin typeface="Arial" pitchFamily="34" charset="0"/>
              <a:cs typeface="Arial" pitchFamily="34" charset="0"/>
            </a:endParaRPr>
          </a:p>
        </p:txBody>
      </p:sp>
      <p:sp>
        <p:nvSpPr>
          <p:cNvPr id="96" name="円形吹き出し 95"/>
          <p:cNvSpPr/>
          <p:nvPr/>
        </p:nvSpPr>
        <p:spPr>
          <a:xfrm>
            <a:off x="1115616" y="1116764"/>
            <a:ext cx="3976034" cy="3320348"/>
          </a:xfrm>
          <a:prstGeom prst="wedgeEllipseCallout">
            <a:avLst>
              <a:gd name="adj1" fmla="val -39523"/>
              <a:gd name="adj2" fmla="val 597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97" name="角丸四角形 96"/>
          <p:cNvSpPr/>
          <p:nvPr/>
        </p:nvSpPr>
        <p:spPr>
          <a:xfrm>
            <a:off x="1381492" y="2996952"/>
            <a:ext cx="1794661"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Client</a:t>
            </a:r>
            <a:endParaRPr kumimoji="1" lang="ja-JP" altLang="en-US" sz="1400" dirty="0">
              <a:latin typeface="Arial" pitchFamily="34" charset="0"/>
              <a:cs typeface="Arial" pitchFamily="34" charset="0"/>
            </a:endParaRPr>
          </a:p>
        </p:txBody>
      </p:sp>
      <p:sp>
        <p:nvSpPr>
          <p:cNvPr id="98" name="角丸四角形 97"/>
          <p:cNvSpPr/>
          <p:nvPr/>
        </p:nvSpPr>
        <p:spPr>
          <a:xfrm>
            <a:off x="3641435" y="1124744"/>
            <a:ext cx="2380780" cy="19442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Puppet Server</a:t>
            </a:r>
            <a:endParaRPr kumimoji="1" lang="ja-JP" altLang="en-US" sz="1400" dirty="0">
              <a:latin typeface="Arial" pitchFamily="34" charset="0"/>
              <a:cs typeface="Arial" pitchFamily="34" charset="0"/>
            </a:endParaRPr>
          </a:p>
        </p:txBody>
      </p:sp>
      <p:sp>
        <p:nvSpPr>
          <p:cNvPr id="100" name="雲 99"/>
          <p:cNvSpPr/>
          <p:nvPr/>
        </p:nvSpPr>
        <p:spPr>
          <a:xfrm>
            <a:off x="6513015" y="1978215"/>
            <a:ext cx="2326412" cy="1158398"/>
          </a:xfrm>
          <a:prstGeom prst="cloud">
            <a:avLst/>
          </a:prstGeom>
          <a:ln>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1" name="角丸四角形 100"/>
          <p:cNvSpPr/>
          <p:nvPr/>
        </p:nvSpPr>
        <p:spPr>
          <a:xfrm>
            <a:off x="6729258" y="1993605"/>
            <a:ext cx="1252913" cy="42862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600" dirty="0" smtClean="0">
                <a:latin typeface="Arial" pitchFamily="34" charset="0"/>
                <a:cs typeface="Arial" pitchFamily="34" charset="0"/>
              </a:rPr>
              <a:t>PPA</a:t>
            </a:r>
            <a:endParaRPr kumimoji="1" lang="ja-JP" altLang="en-US" sz="1600" dirty="0">
              <a:latin typeface="Arial" pitchFamily="34" charset="0"/>
              <a:cs typeface="Arial" pitchFamily="34" charset="0"/>
            </a:endParaRPr>
          </a:p>
        </p:txBody>
      </p:sp>
      <p:sp>
        <p:nvSpPr>
          <p:cNvPr id="102" name="角丸四角形 101"/>
          <p:cNvSpPr/>
          <p:nvPr/>
        </p:nvSpPr>
        <p:spPr>
          <a:xfrm>
            <a:off x="7256800" y="2350795"/>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3" name="角丸四角形 102"/>
          <p:cNvSpPr/>
          <p:nvPr/>
        </p:nvSpPr>
        <p:spPr>
          <a:xfrm>
            <a:off x="7520571" y="2636547"/>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4" name="テキスト ボックス 103"/>
          <p:cNvSpPr txBox="1"/>
          <p:nvPr/>
        </p:nvSpPr>
        <p:spPr>
          <a:xfrm>
            <a:off x="6645953" y="1546168"/>
            <a:ext cx="1927599" cy="276999"/>
          </a:xfrm>
          <a:prstGeom prst="rect">
            <a:avLst/>
          </a:prstGeom>
          <a:noFill/>
        </p:spPr>
        <p:txBody>
          <a:bodyPr wrap="square" rtlCol="0">
            <a:spAutoFit/>
          </a:bodyPr>
          <a:lstStyle/>
          <a:p>
            <a:r>
              <a:rPr lang="en-US" altLang="ja-JP" sz="1200" dirty="0" smtClean="0">
                <a:latin typeface="Arial" pitchFamily="34" charset="0"/>
                <a:cs typeface="Arial" pitchFamily="34" charset="0"/>
              </a:rPr>
              <a:t>Repositories in Internet</a:t>
            </a:r>
            <a:endParaRPr kumimoji="1" lang="ja-JP" altLang="en-US" sz="1200" dirty="0">
              <a:latin typeface="Arial" pitchFamily="34" charset="0"/>
              <a:cs typeface="Arial" pitchFamily="34" charset="0"/>
            </a:endParaRPr>
          </a:p>
        </p:txBody>
      </p:sp>
      <p:sp>
        <p:nvSpPr>
          <p:cNvPr id="105" name="下矢印 104"/>
          <p:cNvSpPr/>
          <p:nvPr/>
        </p:nvSpPr>
        <p:spPr>
          <a:xfrm rot="1563418">
            <a:off x="6615786" y="3105139"/>
            <a:ext cx="593485" cy="78581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06" name="円形吹き出し 105"/>
          <p:cNvSpPr/>
          <p:nvPr/>
        </p:nvSpPr>
        <p:spPr>
          <a:xfrm>
            <a:off x="4784823" y="3651499"/>
            <a:ext cx="2373940" cy="1501338"/>
          </a:xfrm>
          <a:prstGeom prst="wedgeEllipseCallout">
            <a:avLst>
              <a:gd name="adj1" fmla="val 44993"/>
              <a:gd name="adj2" fmla="val 458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7" name="角丸四角形 106"/>
          <p:cNvSpPr/>
          <p:nvPr/>
        </p:nvSpPr>
        <p:spPr>
          <a:xfrm>
            <a:off x="5037283" y="4587603"/>
            <a:ext cx="1841036"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Server</a:t>
            </a:r>
            <a:endParaRPr kumimoji="1" lang="ja-JP" altLang="en-US" sz="1400" dirty="0">
              <a:latin typeface="Arial" pitchFamily="34" charset="0"/>
              <a:cs typeface="Arial" pitchFamily="34" charset="0"/>
            </a:endParaRPr>
          </a:p>
        </p:txBody>
      </p:sp>
      <p:sp>
        <p:nvSpPr>
          <p:cNvPr id="108" name="角丸四角形 107"/>
          <p:cNvSpPr/>
          <p:nvPr/>
        </p:nvSpPr>
        <p:spPr>
          <a:xfrm>
            <a:off x="5248791" y="3861048"/>
            <a:ext cx="1516684"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smtClean="0">
                <a:latin typeface="Arial" pitchFamily="34" charset="0"/>
                <a:cs typeface="Arial" pitchFamily="34" charset="0"/>
              </a:rPr>
              <a:t>Puppet Client</a:t>
            </a:r>
            <a:endParaRPr kumimoji="1" lang="ja-JP" altLang="en-US" sz="1400" dirty="0">
              <a:latin typeface="Arial" pitchFamily="34" charset="0"/>
              <a:cs typeface="Arial" pitchFamily="34" charset="0"/>
            </a:endParaRPr>
          </a:p>
        </p:txBody>
      </p:sp>
      <p:sp>
        <p:nvSpPr>
          <p:cNvPr id="109" name="テキスト ボックス 108"/>
          <p:cNvSpPr txBox="1"/>
          <p:nvPr/>
        </p:nvSpPr>
        <p:spPr>
          <a:xfrm>
            <a:off x="7177704" y="3280629"/>
            <a:ext cx="1781245" cy="461665"/>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and install via Puppet</a:t>
            </a:r>
            <a:endParaRPr kumimoji="1" lang="ja-JP" altLang="en-US" sz="1200" dirty="0">
              <a:latin typeface="Arial" pitchFamily="34" charset="0"/>
              <a:cs typeface="Arial" pitchFamily="34" charset="0"/>
            </a:endParaRPr>
          </a:p>
        </p:txBody>
      </p:sp>
      <p:cxnSp>
        <p:nvCxnSpPr>
          <p:cNvPr id="112" name="直線矢印コネクタ 111"/>
          <p:cNvCxnSpPr>
            <a:stCxn id="110" idx="2"/>
            <a:endCxn id="97" idx="0"/>
          </p:cNvCxnSpPr>
          <p:nvPr/>
        </p:nvCxnSpPr>
        <p:spPr>
          <a:xfrm>
            <a:off x="2278822" y="2412908"/>
            <a:ext cx="0" cy="58404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3" name="角丸四角形 112"/>
          <p:cNvSpPr/>
          <p:nvPr/>
        </p:nvSpPr>
        <p:spPr>
          <a:xfrm>
            <a:off x="1514430" y="3861048"/>
            <a:ext cx="1661723"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err="1" smtClean="0">
                <a:latin typeface="Arial" pitchFamily="34" charset="0"/>
                <a:cs typeface="Arial" pitchFamily="34" charset="0"/>
              </a:rPr>
              <a:t>ActiveMQ</a:t>
            </a:r>
            <a:r>
              <a:rPr lang="en-US" altLang="ja-JP" sz="1400" dirty="0" smtClean="0">
                <a:latin typeface="Arial" pitchFamily="34" charset="0"/>
                <a:cs typeface="Arial" pitchFamily="34" charset="0"/>
              </a:rPr>
              <a:t> Server</a:t>
            </a:r>
            <a:endParaRPr kumimoji="1" lang="ja-JP" altLang="en-US" sz="1400" dirty="0">
              <a:latin typeface="Arial" pitchFamily="34" charset="0"/>
              <a:cs typeface="Arial" pitchFamily="34" charset="0"/>
            </a:endParaRPr>
          </a:p>
        </p:txBody>
      </p:sp>
      <p:cxnSp>
        <p:nvCxnSpPr>
          <p:cNvPr id="114" name="直線矢印コネクタ 113"/>
          <p:cNvCxnSpPr>
            <a:stCxn id="97" idx="2"/>
            <a:endCxn id="113" idx="0"/>
          </p:cNvCxnSpPr>
          <p:nvPr/>
        </p:nvCxnSpPr>
        <p:spPr>
          <a:xfrm>
            <a:off x="2278822" y="3354142"/>
            <a:ext cx="66469" cy="50690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5" name="直線矢印コネクタ 114"/>
          <p:cNvCxnSpPr>
            <a:stCxn id="113" idx="3"/>
            <a:endCxn id="107" idx="1"/>
          </p:cNvCxnSpPr>
          <p:nvPr/>
        </p:nvCxnSpPr>
        <p:spPr>
          <a:xfrm>
            <a:off x="3176153" y="4039644"/>
            <a:ext cx="1861130" cy="72655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6" name="直線矢印コネクタ 115"/>
          <p:cNvCxnSpPr>
            <a:stCxn id="107" idx="0"/>
            <a:endCxn id="108" idx="2"/>
          </p:cNvCxnSpPr>
          <p:nvPr/>
        </p:nvCxnSpPr>
        <p:spPr>
          <a:xfrm flipV="1">
            <a:off x="5957801" y="4218239"/>
            <a:ext cx="49332" cy="36936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8" name="メモ 117"/>
          <p:cNvSpPr/>
          <p:nvPr/>
        </p:nvSpPr>
        <p:spPr>
          <a:xfrm>
            <a:off x="4572000" y="1556792"/>
            <a:ext cx="1186970"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sz="1050" dirty="0" smtClean="0">
                <a:latin typeface="Arial" pitchFamily="34" charset="0"/>
                <a:cs typeface="Arial" pitchFamily="34" charset="0"/>
              </a:rPr>
              <a:t>Manifest files</a:t>
            </a:r>
            <a:endParaRPr kumimoji="1" lang="ja-JP" altLang="en-US" sz="1050" dirty="0">
              <a:latin typeface="Arial" pitchFamily="34" charset="0"/>
              <a:cs typeface="Arial" pitchFamily="34" charset="0"/>
            </a:endParaRPr>
          </a:p>
        </p:txBody>
      </p:sp>
      <p:sp>
        <p:nvSpPr>
          <p:cNvPr id="119" name="角丸四角形 118"/>
          <p:cNvSpPr/>
          <p:nvPr/>
        </p:nvSpPr>
        <p:spPr>
          <a:xfrm>
            <a:off x="4439062" y="2276872"/>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Proposal2</a:t>
            </a:r>
            <a:endParaRPr kumimoji="1" lang="ja-JP" altLang="en-US" sz="1200" dirty="0">
              <a:latin typeface="Arial" pitchFamily="34" charset="0"/>
              <a:cs typeface="Arial" pitchFamily="34" charset="0"/>
            </a:endParaRPr>
          </a:p>
        </p:txBody>
      </p:sp>
      <p:sp>
        <p:nvSpPr>
          <p:cNvPr id="120" name="メモ 119"/>
          <p:cNvSpPr/>
          <p:nvPr/>
        </p:nvSpPr>
        <p:spPr>
          <a:xfrm>
            <a:off x="4505531" y="2564904"/>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2" name="角丸四角形 121"/>
          <p:cNvSpPr/>
          <p:nvPr/>
        </p:nvSpPr>
        <p:spPr>
          <a:xfrm>
            <a:off x="4704938" y="2564904"/>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Proposal1</a:t>
            </a:r>
            <a:endParaRPr kumimoji="1" lang="ja-JP" altLang="en-US" sz="1200" dirty="0">
              <a:latin typeface="Arial" pitchFamily="34" charset="0"/>
              <a:cs typeface="Arial" pitchFamily="34" charset="0"/>
            </a:endParaRPr>
          </a:p>
        </p:txBody>
      </p:sp>
      <p:sp>
        <p:nvSpPr>
          <p:cNvPr id="123" name="メモ 122"/>
          <p:cNvSpPr/>
          <p:nvPr/>
        </p:nvSpPr>
        <p:spPr>
          <a:xfrm>
            <a:off x="4771407" y="2852936"/>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4" name="メモ 123"/>
          <p:cNvSpPr/>
          <p:nvPr/>
        </p:nvSpPr>
        <p:spPr>
          <a:xfrm>
            <a:off x="4647940" y="1772816"/>
            <a:ext cx="1319908" cy="432048"/>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ja-JP" sz="1050" dirty="0" smtClean="0">
                <a:latin typeface="Arial" pitchFamily="34" charset="0"/>
                <a:cs typeface="Arial" pitchFamily="34" charset="0"/>
              </a:rPr>
              <a:t>Install/Uninstall/test script files</a:t>
            </a:r>
            <a:endParaRPr kumimoji="1" lang="ja-JP" altLang="en-US" sz="1050" dirty="0">
              <a:latin typeface="Arial" pitchFamily="34" charset="0"/>
              <a:cs typeface="Arial" pitchFamily="34" charset="0"/>
            </a:endParaRPr>
          </a:p>
        </p:txBody>
      </p:sp>
      <p:cxnSp>
        <p:nvCxnSpPr>
          <p:cNvPr id="125" name="直線矢印コネクタ 124"/>
          <p:cNvCxnSpPr>
            <a:stCxn id="110" idx="3"/>
            <a:endCxn id="119" idx="1"/>
          </p:cNvCxnSpPr>
          <p:nvPr/>
        </p:nvCxnSpPr>
        <p:spPr>
          <a:xfrm>
            <a:off x="2910277" y="2162306"/>
            <a:ext cx="1528785" cy="4386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6" name="直線矢印コネクタ 125"/>
          <p:cNvCxnSpPr>
            <a:stCxn id="110" idx="3"/>
            <a:endCxn id="122" idx="1"/>
          </p:cNvCxnSpPr>
          <p:nvPr/>
        </p:nvCxnSpPr>
        <p:spPr>
          <a:xfrm>
            <a:off x="2910277" y="2162306"/>
            <a:ext cx="1794661" cy="7266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7" name="テキスト ボックス 126"/>
          <p:cNvSpPr txBox="1"/>
          <p:nvPr/>
        </p:nvSpPr>
        <p:spPr>
          <a:xfrm>
            <a:off x="3043215" y="2420889"/>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Generate</a:t>
            </a:r>
            <a:endParaRPr kumimoji="1" lang="ja-JP" altLang="en-US" sz="1200" dirty="0">
              <a:latin typeface="Arial" pitchFamily="34" charset="0"/>
              <a:cs typeface="Arial" pitchFamily="34" charset="0"/>
            </a:endParaRPr>
          </a:p>
        </p:txBody>
      </p:sp>
      <p:sp>
        <p:nvSpPr>
          <p:cNvPr id="128" name="テキスト ボックス 127"/>
          <p:cNvSpPr txBox="1"/>
          <p:nvPr/>
        </p:nvSpPr>
        <p:spPr>
          <a:xfrm>
            <a:off x="2299955" y="2609188"/>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29" name="テキスト ボックス 128"/>
          <p:cNvSpPr txBox="1"/>
          <p:nvPr/>
        </p:nvSpPr>
        <p:spPr>
          <a:xfrm>
            <a:off x="1979712" y="3481264"/>
            <a:ext cx="2259943"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 :</a:t>
            </a:r>
            <a:r>
              <a:rPr lang="en-US" altLang="ja-JP" sz="1200" dirty="0" err="1" smtClean="0">
                <a:latin typeface="Arial" pitchFamily="34" charset="0"/>
                <a:cs typeface="Arial" pitchFamily="34" charset="0"/>
              </a:rPr>
              <a:t>target_node</a:t>
            </a:r>
            <a:r>
              <a:rPr lang="en-US" altLang="ja-JP" sz="1200" dirty="0" smtClean="0">
                <a:latin typeface="Arial" pitchFamily="34" charset="0"/>
                <a:cs typeface="Arial" pitchFamily="34" charset="0"/>
              </a:rPr>
              <a:t> </a:t>
            </a:r>
            <a:endParaRPr kumimoji="1" lang="ja-JP" altLang="en-US" sz="1200" dirty="0">
              <a:latin typeface="Arial" pitchFamily="34" charset="0"/>
              <a:cs typeface="Arial" pitchFamily="34" charset="0"/>
            </a:endParaRPr>
          </a:p>
        </p:txBody>
      </p:sp>
      <p:sp>
        <p:nvSpPr>
          <p:cNvPr id="130" name="テキスト ボックス 129"/>
          <p:cNvSpPr txBox="1"/>
          <p:nvPr/>
        </p:nvSpPr>
        <p:spPr>
          <a:xfrm>
            <a:off x="6167254" y="4293097"/>
            <a:ext cx="58480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31" name="テキスト ボックス 130"/>
          <p:cNvSpPr txBox="1"/>
          <p:nvPr/>
        </p:nvSpPr>
        <p:spPr>
          <a:xfrm>
            <a:off x="3641435" y="4057328"/>
            <a:ext cx="1329378"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a:t>
            </a:r>
            <a:endParaRPr kumimoji="1" lang="ja-JP" altLang="en-US" sz="1200" dirty="0">
              <a:latin typeface="Arial" pitchFamily="34" charset="0"/>
              <a:cs typeface="Arial" pitchFamily="34" charset="0"/>
            </a:endParaRPr>
          </a:p>
        </p:txBody>
      </p:sp>
      <p:sp>
        <p:nvSpPr>
          <p:cNvPr id="58" name="フローチャート : 磁気ディスク 57"/>
          <p:cNvSpPr/>
          <p:nvPr/>
        </p:nvSpPr>
        <p:spPr>
          <a:xfrm>
            <a:off x="1248554" y="2564904"/>
            <a:ext cx="531751" cy="432048"/>
          </a:xfrm>
          <a:prstGeom prst="flowChartMagneticDisk">
            <a:avLst/>
          </a:prstGeom>
          <a:gradFill>
            <a:gsLst>
              <a:gs pos="0">
                <a:srgbClr val="DDEBCF"/>
              </a:gs>
              <a:gs pos="50000">
                <a:srgbClr val="9CB86E"/>
              </a:gs>
              <a:gs pos="100000">
                <a:srgbClr val="156B13"/>
              </a:gs>
            </a:gsLst>
            <a:lin ang="5400000" scaled="0"/>
          </a:gra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DB</a:t>
            </a:r>
            <a:endParaRPr kumimoji="1" lang="ja-JP" altLang="en-US" sz="1400" dirty="0">
              <a:latin typeface="Arial" pitchFamily="34" charset="0"/>
              <a:cs typeface="Arial" pitchFamily="34" charset="0"/>
            </a:endParaRPr>
          </a:p>
        </p:txBody>
      </p:sp>
      <p:sp>
        <p:nvSpPr>
          <p:cNvPr id="133" name="下矢印 132"/>
          <p:cNvSpPr/>
          <p:nvPr/>
        </p:nvSpPr>
        <p:spPr>
          <a:xfrm rot="20705712">
            <a:off x="5358284" y="3156045"/>
            <a:ext cx="593485" cy="77944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17" name="テキスト ボックス 116"/>
          <p:cNvSpPr txBox="1"/>
          <p:nvPr/>
        </p:nvSpPr>
        <p:spPr>
          <a:xfrm>
            <a:off x="4784823" y="3284984"/>
            <a:ext cx="1781245"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via Puppet</a:t>
            </a:r>
            <a:endParaRPr kumimoji="1" lang="ja-JP" altLang="en-US" sz="1200" dirty="0">
              <a:latin typeface="Arial" pitchFamily="34" charset="0"/>
              <a:cs typeface="Arial" pitchFamily="34" charset="0"/>
            </a:endParaRPr>
          </a:p>
        </p:txBody>
      </p:sp>
      <p:sp>
        <p:nvSpPr>
          <p:cNvPr id="99" name="角丸四角形 98"/>
          <p:cNvSpPr/>
          <p:nvPr/>
        </p:nvSpPr>
        <p:spPr>
          <a:xfrm>
            <a:off x="1514429" y="1556792"/>
            <a:ext cx="1516684"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Web Server</a:t>
            </a:r>
            <a:endParaRPr kumimoji="1" lang="ja-JP" altLang="en-US" sz="1400" dirty="0">
              <a:latin typeface="Arial" pitchFamily="34" charset="0"/>
              <a:cs typeface="Arial" pitchFamily="34" charset="0"/>
            </a:endParaRPr>
          </a:p>
        </p:txBody>
      </p:sp>
      <p:sp>
        <p:nvSpPr>
          <p:cNvPr id="110" name="角丸四角形 109"/>
          <p:cNvSpPr/>
          <p:nvPr/>
        </p:nvSpPr>
        <p:spPr>
          <a:xfrm>
            <a:off x="1647367" y="1911702"/>
            <a:ext cx="1262910" cy="501206"/>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Deployment Application</a:t>
            </a:r>
          </a:p>
        </p:txBody>
      </p:sp>
      <p:sp>
        <p:nvSpPr>
          <p:cNvPr id="111" name="テキスト ボックス 110"/>
          <p:cNvSpPr txBox="1"/>
          <p:nvPr/>
        </p:nvSpPr>
        <p:spPr>
          <a:xfrm>
            <a:off x="52113" y="1722294"/>
            <a:ext cx="1846774" cy="307777"/>
          </a:xfrm>
          <a:prstGeom prst="rect">
            <a:avLst/>
          </a:prstGeom>
          <a:noFill/>
        </p:spPr>
        <p:txBody>
          <a:bodyPr wrap="square" rtlCol="0">
            <a:spAutoFit/>
          </a:bodyPr>
          <a:lstStyle/>
          <a:p>
            <a:r>
              <a:rPr lang="en-US" altLang="ja-JP" sz="1400" b="1" dirty="0" smtClean="0">
                <a:latin typeface="Arial" pitchFamily="34" charset="0"/>
                <a:cs typeface="Arial" pitchFamily="34" charset="0"/>
              </a:rPr>
              <a:t>REST API/</a:t>
            </a:r>
            <a:r>
              <a:rPr lang="en-US" altLang="ja-JP" sz="1400" b="1" dirty="0" err="1" smtClean="0">
                <a:latin typeface="Arial" pitchFamily="34" charset="0"/>
                <a:cs typeface="Arial" pitchFamily="34" charset="0"/>
              </a:rPr>
              <a:t>WebUI</a:t>
            </a:r>
            <a:endParaRPr kumimoji="1" lang="ja-JP" altLang="en-US" sz="1400" b="1" dirty="0">
              <a:latin typeface="Arial" pitchFamily="34" charset="0"/>
              <a:cs typeface="Arial" pitchFamily="34" charset="0"/>
            </a:endParaRPr>
          </a:p>
        </p:txBody>
      </p:sp>
      <p:sp>
        <p:nvSpPr>
          <p:cNvPr id="132" name="右矢印 131"/>
          <p:cNvSpPr/>
          <p:nvPr/>
        </p:nvSpPr>
        <p:spPr>
          <a:xfrm>
            <a:off x="118582" y="1980860"/>
            <a:ext cx="1528785" cy="432048"/>
          </a:xfrm>
          <a:prstGeom prst="rightArrow">
            <a:avLst>
              <a:gd name="adj1" fmla="val 50000"/>
              <a:gd name="adj2" fmla="val 88266"/>
            </a:avLst>
          </a:prstGeom>
          <a:ln>
            <a:solidFill>
              <a:schemeClr val="tx2">
                <a:lumMod val="60000"/>
                <a:lumOff val="4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r"/>
            <a:endParaRPr kumimoji="1" lang="ja-JP" altLang="en-US" sz="1600" dirty="0" smtClean="0">
              <a:latin typeface="Arial" pitchFamily="34" charset="0"/>
              <a:cs typeface="Arial" pitchFamily="34" charset="0"/>
            </a:endParaRPr>
          </a:p>
        </p:txBody>
      </p:sp>
      <p:sp>
        <p:nvSpPr>
          <p:cNvPr id="62" name="角丸四角形 61"/>
          <p:cNvSpPr/>
          <p:nvPr/>
        </p:nvSpPr>
        <p:spPr>
          <a:xfrm>
            <a:off x="3641435" y="1700808"/>
            <a:ext cx="864096" cy="432048"/>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200" dirty="0" smtClean="0">
                <a:latin typeface="Arial" pitchFamily="34" charset="0"/>
                <a:cs typeface="Arial" pitchFamily="34" charset="0"/>
              </a:rPr>
              <a:t>External</a:t>
            </a:r>
          </a:p>
          <a:p>
            <a:pPr algn="ctr"/>
            <a:r>
              <a:rPr lang="en-US" altLang="ja-JP" sz="1200" dirty="0" smtClean="0">
                <a:latin typeface="Arial" pitchFamily="34" charset="0"/>
                <a:cs typeface="Arial" pitchFamily="34" charset="0"/>
              </a:rPr>
              <a:t>Nodes</a:t>
            </a:r>
            <a:endParaRPr kumimoji="1" lang="en-US" altLang="ja-JP" sz="1200" dirty="0" smtClean="0">
              <a:latin typeface="Arial" pitchFamily="34" charset="0"/>
              <a:cs typeface="Arial" pitchFamily="34" charset="0"/>
            </a:endParaRPr>
          </a:p>
        </p:txBody>
      </p:sp>
      <p:cxnSp>
        <p:nvCxnSpPr>
          <p:cNvPr id="68" name="図形 67"/>
          <p:cNvCxnSpPr>
            <a:stCxn id="62" idx="1"/>
            <a:endCxn id="110" idx="0"/>
          </p:cNvCxnSpPr>
          <p:nvPr/>
        </p:nvCxnSpPr>
        <p:spPr>
          <a:xfrm rot="10800000">
            <a:off x="2278822" y="1911702"/>
            <a:ext cx="1362613" cy="5130"/>
          </a:xfrm>
          <a:prstGeom prst="curvedConnector4">
            <a:avLst>
              <a:gd name="adj1" fmla="val 26829"/>
              <a:gd name="adj2" fmla="val 4556140"/>
            </a:avLst>
          </a:prstGeom>
          <a:ln w="25400">
            <a:solidFill>
              <a:srgbClr val="00B0F0"/>
            </a:solidFill>
            <a:tailEnd type="arrow"/>
          </a:ln>
          <a:effectLst>
            <a:outerShdw blurRad="40005" dist="20320" dir="5400000" algn="ctr"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245588" y="1465040"/>
            <a:ext cx="219347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Query classes for Node</a:t>
            </a:r>
            <a:endParaRPr kumimoji="1" lang="ja-JP" altLang="en-US" sz="1200" dirty="0">
              <a:latin typeface="Arial" pitchFamily="34" charset="0"/>
              <a:cs typeface="Arial" pitchFamily="34" charset="0"/>
            </a:endParaRPr>
          </a:p>
        </p:txBody>
      </p:sp>
      <p:sp>
        <p:nvSpPr>
          <p:cNvPr id="60" name="正方形/長方形 59"/>
          <p:cNvSpPr/>
          <p:nvPr/>
        </p:nvSpPr>
        <p:spPr>
          <a:xfrm>
            <a:off x="61017" y="44624"/>
            <a:ext cx="3510898" cy="769441"/>
          </a:xfrm>
          <a:prstGeom prst="rect">
            <a:avLst/>
          </a:prstGeom>
        </p:spPr>
        <p:txBody>
          <a:bodyPr wrap="none">
            <a:spAutoFit/>
          </a:bodyPr>
          <a:lstStyle/>
          <a:p>
            <a:pPr algn="ctr"/>
            <a:r>
              <a:rPr lang="en-US" altLang="ja-JP" sz="4400" dirty="0" err="1" smtClean="0">
                <a:latin typeface="Arial Unicode MS" pitchFamily="50" charset="-128"/>
                <a:ea typeface="Arial Unicode MS" pitchFamily="50" charset="-128"/>
                <a:cs typeface="Arial Unicode MS" pitchFamily="50" charset="-128"/>
              </a:rPr>
              <a:t>Dodai</a:t>
            </a:r>
            <a:r>
              <a:rPr lang="en-US" altLang="ja-JP" sz="4400" dirty="0" smtClean="0">
                <a:latin typeface="Arial Unicode MS" pitchFamily="50" charset="-128"/>
                <a:ea typeface="Arial Unicode MS" pitchFamily="50" charset="-128"/>
                <a:cs typeface="Arial Unicode MS" pitchFamily="50" charset="-128"/>
              </a:rPr>
              <a:t>-deploy</a:t>
            </a:r>
            <a:endParaRPr lang="ja-JP" altLang="en-US" sz="4400" dirty="0">
              <a:latin typeface="Arial Unicode MS" pitchFamily="50" charset="-128"/>
              <a:ea typeface="Arial Unicode MS" pitchFamily="50" charset="-128"/>
              <a:cs typeface="Arial Unicode MS" pitchFamily="50" charset="-128"/>
            </a:endParaRPr>
          </a:p>
        </p:txBody>
      </p:sp>
      <p:sp>
        <p:nvSpPr>
          <p:cNvPr id="63" name="正方形/長方形 62"/>
          <p:cNvSpPr/>
          <p:nvPr/>
        </p:nvSpPr>
        <p:spPr>
          <a:xfrm>
            <a:off x="144016" y="5457418"/>
            <a:ext cx="5508104"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Puppet+MCollective</a:t>
            </a:r>
            <a:r>
              <a:rPr lang="ja-JP" altLang="en-US" sz="2000" dirty="0" smtClean="0">
                <a:latin typeface="HGP創英角ｺﾞｼｯｸUB" pitchFamily="50" charset="-128"/>
                <a:ea typeface="HGP創英角ｺﾞｼｯｸUB" pitchFamily="50" charset="-128"/>
                <a:cs typeface="Arial Unicode MS" pitchFamily="50" charset="-128"/>
              </a:rPr>
              <a:t>によりコンポーネントの依存性を考慮して並列実行大規模デプロイメントに対応</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23528" y="1628800"/>
            <a:ext cx="8592534" cy="3960440"/>
          </a:xfrm>
          <a:prstGeom prst="rect">
            <a:avLst/>
          </a:prstGeom>
          <a:noFill/>
          <a:ln w="9525">
            <a:noFill/>
            <a:miter lim="800000"/>
            <a:headEnd/>
            <a:tailEnd/>
          </a:ln>
        </p:spPr>
      </p:pic>
      <p:sp>
        <p:nvSpPr>
          <p:cNvPr id="6" name="正方形/長方形 5"/>
          <p:cNvSpPr/>
          <p:nvPr/>
        </p:nvSpPr>
        <p:spPr>
          <a:xfrm>
            <a:off x="179512" y="116632"/>
            <a:ext cx="8029762" cy="646331"/>
          </a:xfrm>
          <a:prstGeom prst="rect">
            <a:avLst/>
          </a:prstGeom>
        </p:spPr>
        <p:txBody>
          <a:bodyPr wrap="none">
            <a:spAutoFit/>
          </a:bodyPr>
          <a:lstStyle/>
          <a:p>
            <a:pPr algn="ctr"/>
            <a:r>
              <a:rPr lang="ja-JP" altLang="en-US" sz="3600" dirty="0" smtClean="0">
                <a:latin typeface="HGP創英角ｺﾞｼｯｸUB" pitchFamily="50" charset="-128"/>
                <a:ea typeface="HGP創英角ｺﾞｼｯｸUB" pitchFamily="50" charset="-128"/>
                <a:cs typeface="Arial Unicode MS" pitchFamily="50" charset="-128"/>
              </a:rPr>
              <a:t>物理・仮想マシンの統一的フレームワーク</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460574" y="4242959"/>
            <a:ext cx="6690493" cy="1418289"/>
          </a:xfrm>
          <a:prstGeom prst="rect">
            <a:avLst/>
          </a:prstGeom>
          <a:solidFill>
            <a:schemeClr val="tx2">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7" name="正方形/長方形 6"/>
          <p:cNvSpPr/>
          <p:nvPr/>
        </p:nvSpPr>
        <p:spPr>
          <a:xfrm>
            <a:off x="143024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OpenStack-1</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8" name="正方形/長方形 7"/>
          <p:cNvSpPr/>
          <p:nvPr/>
        </p:nvSpPr>
        <p:spPr>
          <a:xfrm>
            <a:off x="418515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Eucalyptus</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9" name="正方形/長方形 8"/>
          <p:cNvSpPr/>
          <p:nvPr/>
        </p:nvSpPr>
        <p:spPr>
          <a:xfrm>
            <a:off x="5543635"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Hadoop</a:t>
            </a:r>
            <a:endParaRPr lang="ja-JP" altLang="en-US" sz="1600" dirty="0">
              <a:latin typeface="HGP創英角ｺﾞｼｯｸUB" pitchFamily="50" charset="-128"/>
              <a:ea typeface="HGP創英角ｺﾞｼｯｸUB" pitchFamily="50" charset="-128"/>
              <a:cs typeface="Arial" pitchFamily="34" charset="0"/>
            </a:endParaRPr>
          </a:p>
        </p:txBody>
      </p:sp>
      <p:sp>
        <p:nvSpPr>
          <p:cNvPr id="10" name="正方形/長方形 9"/>
          <p:cNvSpPr/>
          <p:nvPr/>
        </p:nvSpPr>
        <p:spPr>
          <a:xfrm>
            <a:off x="6892864"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SunGrid</a:t>
            </a:r>
            <a:r>
              <a:rPr lang="en-US" altLang="ja-JP" sz="1600" dirty="0" smtClean="0">
                <a:latin typeface="HGP創英角ｺﾞｼｯｸUB" pitchFamily="50" charset="-128"/>
                <a:ea typeface="HGP創英角ｺﾞｼｯｸUB" pitchFamily="50" charset="-128"/>
                <a:cs typeface="Arial" pitchFamily="34" charset="0"/>
              </a:rPr>
              <a:t> Engine</a:t>
            </a:r>
            <a:endParaRPr lang="ja-JP" altLang="en-US" sz="1600" dirty="0">
              <a:latin typeface="HGP創英角ｺﾞｼｯｸUB" pitchFamily="50" charset="-128"/>
              <a:ea typeface="HGP創英角ｺﾞｼｯｸUB" pitchFamily="50" charset="-128"/>
              <a:cs typeface="Arial" pitchFamily="34" charset="0"/>
            </a:endParaRPr>
          </a:p>
        </p:txBody>
      </p:sp>
      <p:grpSp>
        <p:nvGrpSpPr>
          <p:cNvPr id="11" name="グループ化 13"/>
          <p:cNvGrpSpPr/>
          <p:nvPr/>
        </p:nvGrpSpPr>
        <p:grpSpPr>
          <a:xfrm>
            <a:off x="1430246" y="1821456"/>
            <a:ext cx="1166484" cy="1104213"/>
            <a:chOff x="1259629" y="2924944"/>
            <a:chExt cx="2987827" cy="648072"/>
          </a:xfrm>
        </p:grpSpPr>
        <p:sp>
          <p:nvSpPr>
            <p:cNvPr id="31"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32" name="正方形/長方形 31"/>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13" name="テキスト ボックス 12"/>
          <p:cNvSpPr txBox="1"/>
          <p:nvPr/>
        </p:nvSpPr>
        <p:spPr>
          <a:xfrm>
            <a:off x="467545" y="4767130"/>
            <a:ext cx="1002197"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C</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4" name="テキスト ボックス 13"/>
          <p:cNvSpPr txBox="1"/>
          <p:nvPr/>
        </p:nvSpPr>
        <p:spPr>
          <a:xfrm>
            <a:off x="467545" y="3348841"/>
            <a:ext cx="854721"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I</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5" name="テキスト ボックス 14"/>
          <p:cNvSpPr txBox="1"/>
          <p:nvPr/>
        </p:nvSpPr>
        <p:spPr>
          <a:xfrm>
            <a:off x="467544" y="2148752"/>
            <a:ext cx="968535"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P</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6" name="正方形/長方形 15"/>
          <p:cNvSpPr/>
          <p:nvPr/>
        </p:nvSpPr>
        <p:spPr>
          <a:xfrm>
            <a:off x="2833832" y="3168858"/>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OpenStack-2</a:t>
            </a:r>
            <a:endParaRPr kumimoji="1" lang="ja-JP" altLang="en-US" sz="1600" dirty="0">
              <a:latin typeface="HGP創英角ｺﾞｼｯｸUB" pitchFamily="50" charset="-128"/>
              <a:ea typeface="HGP創英角ｺﾞｼｯｸUB" pitchFamily="50" charset="-128"/>
              <a:cs typeface="Arial" pitchFamily="34" charset="0"/>
            </a:endParaRPr>
          </a:p>
        </p:txBody>
      </p:sp>
      <p:grpSp>
        <p:nvGrpSpPr>
          <p:cNvPr id="37" name="グループ化 36"/>
          <p:cNvGrpSpPr/>
          <p:nvPr/>
        </p:nvGrpSpPr>
        <p:grpSpPr>
          <a:xfrm>
            <a:off x="2749380" y="1700807"/>
            <a:ext cx="4096633" cy="2570971"/>
            <a:chOff x="2749380" y="1785457"/>
            <a:chExt cx="4096633" cy="3062386"/>
          </a:xfrm>
        </p:grpSpPr>
        <p:cxnSp>
          <p:nvCxnSpPr>
            <p:cNvPr id="18" name="直線コネクタ 17"/>
            <p:cNvCxnSpPr/>
            <p:nvPr/>
          </p:nvCxnSpPr>
          <p:spPr>
            <a:xfrm rot="5400000">
              <a:off x="1221993" y="3320456"/>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rot="5400000">
              <a:off x="259840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rot="5400000">
              <a:off x="395851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5318626"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8316416" y="2636911"/>
            <a:ext cx="385922" cy="400110"/>
          </a:xfrm>
          <a:prstGeom prst="rect">
            <a:avLst/>
          </a:prstGeom>
          <a:noFill/>
        </p:spPr>
        <p:txBody>
          <a:bodyPr wrap="square" rtlCol="0">
            <a:spAutoFit/>
          </a:bodyPr>
          <a:lstStyle/>
          <a:p>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5" name="角丸四角形 24"/>
          <p:cNvSpPr/>
          <p:nvPr/>
        </p:nvSpPr>
        <p:spPr>
          <a:xfrm>
            <a:off x="1752478" y="4416861"/>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Upper layer:  Deploying software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dirty="0" smtClean="0">
                <a:solidFill>
                  <a:schemeClr val="tx1"/>
                </a:solidFill>
                <a:latin typeface="HGP創英角ｺﾞｼｯｸUB" pitchFamily="50" charset="-128"/>
                <a:ea typeface="HGP創英角ｺﾞｼｯｸUB" pitchFamily="50" charset="-128"/>
              </a:rPr>
              <a:t>-deploy]</a:t>
            </a:r>
            <a:endParaRPr kumimoji="1" lang="ja-JP" altLang="en-US" dirty="0">
              <a:solidFill>
                <a:schemeClr val="tx1"/>
              </a:solidFill>
              <a:latin typeface="HGP創英角ｺﾞｼｯｸUB" pitchFamily="50" charset="-128"/>
              <a:ea typeface="HGP創英角ｺﾞｼｯｸUB" pitchFamily="50" charset="-128"/>
            </a:endParaRPr>
          </a:p>
        </p:txBody>
      </p:sp>
      <p:sp>
        <p:nvSpPr>
          <p:cNvPr id="26" name="角丸四角形 25"/>
          <p:cNvSpPr/>
          <p:nvPr/>
        </p:nvSpPr>
        <p:spPr>
          <a:xfrm>
            <a:off x="1752478" y="5039055"/>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Lower layer:  Preparation of nodes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smtClean="0">
                <a:solidFill>
                  <a:schemeClr val="tx1"/>
                </a:solidFill>
                <a:latin typeface="HGP創英角ｺﾞｼｯｸUB" pitchFamily="50" charset="-128"/>
                <a:ea typeface="HGP創英角ｺﾞｼｯｸUB" pitchFamily="50" charset="-128"/>
              </a:rPr>
              <a:t>-compute]</a:t>
            </a:r>
            <a:endParaRPr kumimoji="1" lang="ja-JP" altLang="en-US" dirty="0">
              <a:solidFill>
                <a:schemeClr val="tx1"/>
              </a:solidFill>
              <a:latin typeface="HGP創英角ｺﾞｼｯｸUB" pitchFamily="50" charset="-128"/>
              <a:ea typeface="HGP創英角ｺﾞｼｯｸUB" pitchFamily="50" charset="-128"/>
            </a:endParaRPr>
          </a:p>
        </p:txBody>
      </p:sp>
      <p:grpSp>
        <p:nvGrpSpPr>
          <p:cNvPr id="38" name="グループ化 13"/>
          <p:cNvGrpSpPr/>
          <p:nvPr/>
        </p:nvGrpSpPr>
        <p:grpSpPr>
          <a:xfrm>
            <a:off x="2843808" y="1844823"/>
            <a:ext cx="1166484" cy="1104213"/>
            <a:chOff x="1259629" y="2924944"/>
            <a:chExt cx="2987827" cy="648072"/>
          </a:xfrm>
        </p:grpSpPr>
        <p:sp>
          <p:nvSpPr>
            <p:cNvPr id="39"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0" name="正方形/長方形 39"/>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grpSp>
        <p:nvGrpSpPr>
          <p:cNvPr id="41" name="グループ化 13"/>
          <p:cNvGrpSpPr/>
          <p:nvPr/>
        </p:nvGrpSpPr>
        <p:grpSpPr>
          <a:xfrm>
            <a:off x="4211960" y="1844823"/>
            <a:ext cx="1166484" cy="1104213"/>
            <a:chOff x="1259629" y="2924944"/>
            <a:chExt cx="2987827" cy="648072"/>
          </a:xfrm>
        </p:grpSpPr>
        <p:sp>
          <p:nvSpPr>
            <p:cNvPr id="42"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3" name="正方形/長方形 42"/>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44" name="正方形/長方形 43"/>
          <p:cNvSpPr/>
          <p:nvPr/>
        </p:nvSpPr>
        <p:spPr>
          <a:xfrm>
            <a:off x="423715" y="67271"/>
            <a:ext cx="3217547" cy="769441"/>
          </a:xfrm>
          <a:prstGeom prst="rect">
            <a:avLst/>
          </a:prstGeom>
        </p:spPr>
        <p:txBody>
          <a:bodyPr wrap="none">
            <a:spAutoFit/>
          </a:bodyPr>
          <a:lstStyle/>
          <a:p>
            <a:pPr algn="ctr"/>
            <a:r>
              <a:rPr lang="en-US" altLang="ja-JP" sz="4400" dirty="0" err="1" smtClean="0">
                <a:latin typeface="HGP創英角ｺﾞｼｯｸUB" pitchFamily="50" charset="-128"/>
                <a:ea typeface="HGP創英角ｺﾞｼｯｸUB" pitchFamily="50" charset="-128"/>
                <a:cs typeface="Arial Unicode MS" pitchFamily="50" charset="-128"/>
              </a:rPr>
              <a:t>dodai</a:t>
            </a:r>
            <a:r>
              <a:rPr lang="ja-JP" altLang="en-US" sz="4400" dirty="0" smtClean="0">
                <a:latin typeface="HGP創英角ｺﾞｼｯｸUB" pitchFamily="50" charset="-128"/>
                <a:ea typeface="HGP創英角ｺﾞｼｯｸUB" pitchFamily="50" charset="-128"/>
                <a:cs typeface="Arial Unicode MS" pitchFamily="50" charset="-128"/>
              </a:rPr>
              <a:t>利用例</a:t>
            </a:r>
            <a:endParaRPr lang="ja-JP" altLang="en-US" sz="4400" dirty="0">
              <a:latin typeface="HGP創英角ｺﾞｼｯｸUB" pitchFamily="50" charset="-128"/>
              <a:ea typeface="HGP創英角ｺﾞｼｯｸUB"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73"/>
          <p:cNvGrpSpPr/>
          <p:nvPr/>
        </p:nvGrpSpPr>
        <p:grpSpPr>
          <a:xfrm>
            <a:off x="3275856" y="3933056"/>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15" name="グループ化 74"/>
          <p:cNvGrpSpPr/>
          <p:nvPr/>
        </p:nvGrpSpPr>
        <p:grpSpPr>
          <a:xfrm>
            <a:off x="3275856" y="2636912"/>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514382"/>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84784"/>
            <a:ext cx="6099720" cy="3888432"/>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92896"/>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82498"/>
            <a:ext cx="382952" cy="531877"/>
          </a:xfrm>
          <a:prstGeom prst="rect">
            <a:avLst/>
          </a:prstGeom>
          <a:noFill/>
          <a:ln w="9525">
            <a:noFill/>
            <a:miter lim="800000"/>
            <a:headEnd/>
            <a:tailEnd/>
          </a:ln>
        </p:spPr>
      </p:pic>
      <p:sp>
        <p:nvSpPr>
          <p:cNvPr id="30" name="円柱 29"/>
          <p:cNvSpPr/>
          <p:nvPr/>
        </p:nvSpPr>
        <p:spPr>
          <a:xfrm>
            <a:off x="6340904"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862518"/>
            <a:ext cx="382952" cy="531877"/>
          </a:xfrm>
          <a:prstGeom prst="rect">
            <a:avLst/>
          </a:prstGeom>
          <a:noFill/>
          <a:ln w="9525">
            <a:noFill/>
            <a:miter lim="800000"/>
            <a:headEnd/>
            <a:tailEnd/>
          </a:ln>
        </p:spPr>
      </p:pic>
      <p:sp>
        <p:nvSpPr>
          <p:cNvPr id="32" name="円柱 31"/>
          <p:cNvSpPr/>
          <p:nvPr/>
        </p:nvSpPr>
        <p:spPr>
          <a:xfrm>
            <a:off x="6606024" y="322255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754506"/>
            <a:ext cx="382952" cy="531877"/>
          </a:xfrm>
          <a:prstGeom prst="rect">
            <a:avLst/>
          </a:prstGeom>
          <a:noFill/>
          <a:ln w="9525">
            <a:noFill/>
            <a:miter lim="800000"/>
            <a:headEnd/>
            <a:tailEnd/>
          </a:ln>
        </p:spPr>
      </p:pic>
      <p:sp>
        <p:nvSpPr>
          <p:cNvPr id="34" name="円柱 33"/>
          <p:cNvSpPr/>
          <p:nvPr/>
        </p:nvSpPr>
        <p:spPr>
          <a:xfrm>
            <a:off x="6916968" y="311454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717032"/>
            <a:ext cx="382952" cy="531877"/>
          </a:xfrm>
          <a:prstGeom prst="rect">
            <a:avLst/>
          </a:prstGeom>
          <a:noFill/>
          <a:ln w="9525">
            <a:noFill/>
            <a:miter lim="800000"/>
            <a:headEnd/>
            <a:tailEnd/>
          </a:ln>
        </p:spPr>
      </p:pic>
      <p:sp>
        <p:nvSpPr>
          <p:cNvPr id="36" name="円柱 35"/>
          <p:cNvSpPr/>
          <p:nvPr/>
        </p:nvSpPr>
        <p:spPr>
          <a:xfrm>
            <a:off x="6493304"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97052"/>
            <a:ext cx="382952" cy="531877"/>
          </a:xfrm>
          <a:prstGeom prst="rect">
            <a:avLst/>
          </a:prstGeom>
          <a:noFill/>
          <a:ln w="9525">
            <a:noFill/>
            <a:miter lim="800000"/>
            <a:headEnd/>
            <a:tailEnd/>
          </a:ln>
        </p:spPr>
      </p:pic>
      <p:sp>
        <p:nvSpPr>
          <p:cNvPr id="38" name="円柱 37"/>
          <p:cNvSpPr/>
          <p:nvPr/>
        </p:nvSpPr>
        <p:spPr>
          <a:xfrm>
            <a:off x="6758424" y="425709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89040"/>
            <a:ext cx="382952" cy="531877"/>
          </a:xfrm>
          <a:prstGeom prst="rect">
            <a:avLst/>
          </a:prstGeom>
          <a:noFill/>
          <a:ln w="9525">
            <a:noFill/>
            <a:miter lim="800000"/>
            <a:headEnd/>
            <a:tailEnd/>
          </a:ln>
        </p:spPr>
      </p:pic>
      <p:sp>
        <p:nvSpPr>
          <p:cNvPr id="40" name="円柱 39"/>
          <p:cNvSpPr/>
          <p:nvPr/>
        </p:nvSpPr>
        <p:spPr>
          <a:xfrm>
            <a:off x="7069368" y="41490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645024"/>
            <a:ext cx="382952" cy="531877"/>
          </a:xfrm>
          <a:prstGeom prst="rect">
            <a:avLst/>
          </a:prstGeom>
          <a:noFill/>
          <a:ln w="9525">
            <a:noFill/>
            <a:miter lim="800000"/>
            <a:headEnd/>
            <a:tailEnd/>
          </a:ln>
        </p:spPr>
      </p:pic>
      <p:sp>
        <p:nvSpPr>
          <p:cNvPr id="42" name="円柱 41"/>
          <p:cNvSpPr/>
          <p:nvPr/>
        </p:nvSpPr>
        <p:spPr>
          <a:xfrm>
            <a:off x="7503368"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825044"/>
            <a:ext cx="382952" cy="531877"/>
          </a:xfrm>
          <a:prstGeom prst="rect">
            <a:avLst/>
          </a:prstGeom>
          <a:noFill/>
          <a:ln w="9525">
            <a:noFill/>
            <a:miter lim="800000"/>
            <a:headEnd/>
            <a:tailEnd/>
          </a:ln>
        </p:spPr>
      </p:pic>
      <p:sp>
        <p:nvSpPr>
          <p:cNvPr id="44" name="円柱 43"/>
          <p:cNvSpPr/>
          <p:nvPr/>
        </p:nvSpPr>
        <p:spPr>
          <a:xfrm>
            <a:off x="7768488"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717032"/>
            <a:ext cx="382952" cy="531877"/>
          </a:xfrm>
          <a:prstGeom prst="rect">
            <a:avLst/>
          </a:prstGeom>
          <a:noFill/>
          <a:ln w="9525">
            <a:noFill/>
            <a:miter lim="800000"/>
            <a:headEnd/>
            <a:tailEnd/>
          </a:ln>
        </p:spPr>
      </p:pic>
      <p:sp>
        <p:nvSpPr>
          <p:cNvPr id="46" name="円柱 45"/>
          <p:cNvSpPr/>
          <p:nvPr/>
        </p:nvSpPr>
        <p:spPr>
          <a:xfrm>
            <a:off x="8079432"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708920"/>
            <a:ext cx="382952" cy="531877"/>
          </a:xfrm>
          <a:prstGeom prst="rect">
            <a:avLst/>
          </a:prstGeom>
          <a:noFill/>
          <a:ln w="9525">
            <a:noFill/>
            <a:miter lim="800000"/>
            <a:headEnd/>
            <a:tailEnd/>
          </a:ln>
        </p:spPr>
      </p:pic>
      <p:sp>
        <p:nvSpPr>
          <p:cNvPr id="48" name="円柱 47"/>
          <p:cNvSpPr/>
          <p:nvPr/>
        </p:nvSpPr>
        <p:spPr>
          <a:xfrm>
            <a:off x="7575376"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88940"/>
            <a:ext cx="382952" cy="531877"/>
          </a:xfrm>
          <a:prstGeom prst="rect">
            <a:avLst/>
          </a:prstGeom>
          <a:noFill/>
          <a:ln w="9525">
            <a:noFill/>
            <a:miter lim="800000"/>
            <a:headEnd/>
            <a:tailEnd/>
          </a:ln>
        </p:spPr>
      </p:pic>
      <p:sp>
        <p:nvSpPr>
          <p:cNvPr id="50" name="円柱 49"/>
          <p:cNvSpPr/>
          <p:nvPr/>
        </p:nvSpPr>
        <p:spPr>
          <a:xfrm>
            <a:off x="7840496" y="32489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80928"/>
            <a:ext cx="382952" cy="531877"/>
          </a:xfrm>
          <a:prstGeom prst="rect">
            <a:avLst/>
          </a:prstGeom>
          <a:noFill/>
          <a:ln w="9525">
            <a:noFill/>
            <a:miter lim="800000"/>
            <a:headEnd/>
            <a:tailEnd/>
          </a:ln>
        </p:spPr>
      </p:pic>
      <p:sp>
        <p:nvSpPr>
          <p:cNvPr id="52" name="円柱 51"/>
          <p:cNvSpPr/>
          <p:nvPr/>
        </p:nvSpPr>
        <p:spPr>
          <a:xfrm>
            <a:off x="8151440" y="314096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924944"/>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149080"/>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84784"/>
            <a:ext cx="2376264" cy="3888432"/>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933056"/>
            <a:ext cx="382952" cy="531877"/>
          </a:xfrm>
          <a:prstGeom prst="rect">
            <a:avLst/>
          </a:prstGeom>
          <a:noFill/>
          <a:ln w="9525">
            <a:noFill/>
            <a:miter lim="800000"/>
            <a:headEnd/>
            <a:tailEnd/>
          </a:ln>
        </p:spPr>
      </p:pic>
      <p:sp>
        <p:nvSpPr>
          <p:cNvPr id="62" name="円柱 61"/>
          <p:cNvSpPr/>
          <p:nvPr/>
        </p:nvSpPr>
        <p:spPr>
          <a:xfrm>
            <a:off x="1043608"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933056"/>
            <a:ext cx="382952" cy="531877"/>
          </a:xfrm>
          <a:prstGeom prst="rect">
            <a:avLst/>
          </a:prstGeom>
          <a:noFill/>
          <a:ln w="9525">
            <a:noFill/>
            <a:miter lim="800000"/>
            <a:headEnd/>
            <a:tailEnd/>
          </a:ln>
        </p:spPr>
      </p:pic>
      <p:sp>
        <p:nvSpPr>
          <p:cNvPr id="64" name="円柱 63"/>
          <p:cNvSpPr/>
          <p:nvPr/>
        </p:nvSpPr>
        <p:spPr>
          <a:xfrm>
            <a:off x="169168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89040"/>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738518"/>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924944"/>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221088"/>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941158" y="4581128"/>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700808"/>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93812"/>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89956"/>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337247"/>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653136"/>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229200"/>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229200"/>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628800"/>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628800"/>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ERSERVER\yazawa\document\acloud\Clouds_accloud_20120621.emf"/>
          <p:cNvPicPr>
            <a:picLocks noChangeAspect="1" noChangeArrowheads="1"/>
          </p:cNvPicPr>
          <p:nvPr/>
        </p:nvPicPr>
        <p:blipFill>
          <a:blip r:embed="rId2" cstate="print"/>
          <a:srcRect/>
          <a:stretch>
            <a:fillRect/>
          </a:stretch>
        </p:blipFill>
        <p:spPr bwMode="auto">
          <a:xfrm>
            <a:off x="1547664"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3" cstate="print"/>
          <a:srcRect/>
          <a:stretch>
            <a:fillRect/>
          </a:stretch>
        </p:blipFill>
        <p:spPr bwMode="auto">
          <a:xfrm>
            <a:off x="251520" y="980728"/>
            <a:ext cx="4464496" cy="2821522"/>
          </a:xfrm>
          <a:prstGeom prst="rect">
            <a:avLst/>
          </a:prstGeom>
          <a:noFill/>
        </p:spPr>
      </p:pic>
      <p:sp>
        <p:nvSpPr>
          <p:cNvPr id="6" name="正方形/長方形 5"/>
          <p:cNvSpPr/>
          <p:nvPr/>
        </p:nvSpPr>
        <p:spPr>
          <a:xfrm>
            <a:off x="3707904" y="764704"/>
            <a:ext cx="2376264"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(1)</a:t>
            </a:r>
            <a:r>
              <a:rPr kumimoji="1" lang="ja-JP" altLang="en-US" sz="1400" b="1" dirty="0" smtClean="0">
                <a:solidFill>
                  <a:schemeClr val="tx1"/>
                </a:solidFill>
              </a:rPr>
              <a:t>仮想マシン単位ではなく、物理マシンを占有</a:t>
            </a:r>
            <a:endParaRPr kumimoji="1" lang="en-US" altLang="ja-JP" sz="1400" b="1" dirty="0" smtClean="0">
              <a:solidFill>
                <a:schemeClr val="tx1"/>
              </a:solidFill>
            </a:endParaRPr>
          </a:p>
        </p:txBody>
      </p:sp>
      <p:cxnSp>
        <p:nvCxnSpPr>
          <p:cNvPr id="7" name="直線矢印コネクタ 6"/>
          <p:cNvCxnSpPr>
            <a:stCxn id="6" idx="2"/>
          </p:cNvCxnSpPr>
          <p:nvPr/>
        </p:nvCxnSpPr>
        <p:spPr>
          <a:xfrm>
            <a:off x="4896036" y="1340768"/>
            <a:ext cx="108012" cy="136815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6372199" y="1124744"/>
            <a:ext cx="1999633"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(2)</a:t>
            </a:r>
            <a:r>
              <a:rPr kumimoji="1" lang="ja-JP" altLang="en-US" sz="1400" b="1" dirty="0" smtClean="0">
                <a:solidFill>
                  <a:schemeClr val="tx1"/>
                </a:solidFill>
              </a:rPr>
              <a:t>研究グループ</a:t>
            </a:r>
            <a:r>
              <a:rPr kumimoji="1" lang="en-US" altLang="ja-JP" sz="1400" b="1" dirty="0" smtClean="0">
                <a:solidFill>
                  <a:schemeClr val="tx1"/>
                </a:solidFill>
              </a:rPr>
              <a:t>VLAN</a:t>
            </a:r>
            <a:r>
              <a:rPr kumimoji="1" lang="ja-JP" altLang="en-US" sz="1400" b="1" dirty="0" smtClean="0">
                <a:solidFill>
                  <a:schemeClr val="tx1"/>
                </a:solidFill>
              </a:rPr>
              <a:t>に</a:t>
            </a:r>
            <a:endParaRPr kumimoji="1" lang="en-US" altLang="ja-JP" sz="1400" b="1" dirty="0" smtClean="0">
              <a:solidFill>
                <a:schemeClr val="tx1"/>
              </a:solidFill>
            </a:endParaRPr>
          </a:p>
          <a:p>
            <a:pPr algn="ctr"/>
            <a:r>
              <a:rPr lang="ja-JP" altLang="en-US" sz="1400" b="1" dirty="0">
                <a:solidFill>
                  <a:schemeClr val="tx1"/>
                </a:solidFill>
              </a:rPr>
              <a:t>直接接続</a:t>
            </a:r>
            <a:endParaRPr kumimoji="1" lang="en-US" altLang="ja-JP" sz="1400" b="1" dirty="0" smtClean="0">
              <a:solidFill>
                <a:schemeClr val="tx1"/>
              </a:solidFill>
            </a:endParaRPr>
          </a:p>
        </p:txBody>
      </p:sp>
      <p:cxnSp>
        <p:nvCxnSpPr>
          <p:cNvPr id="9" name="直線矢印コネクタ 8"/>
          <p:cNvCxnSpPr>
            <a:stCxn id="8" idx="2"/>
          </p:cNvCxnSpPr>
          <p:nvPr/>
        </p:nvCxnSpPr>
        <p:spPr>
          <a:xfrm flipH="1">
            <a:off x="6516216" y="1700808"/>
            <a:ext cx="855800" cy="93610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156176" y="3068960"/>
            <a:ext cx="1080120" cy="216024"/>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kumimoji="1" lang="en-US" altLang="ja-JP" sz="800" dirty="0" smtClean="0">
                <a:solidFill>
                  <a:schemeClr val="tx1"/>
                </a:solidFill>
              </a:rPr>
              <a:t>A VLAN</a:t>
            </a:r>
          </a:p>
        </p:txBody>
      </p:sp>
      <p:sp>
        <p:nvSpPr>
          <p:cNvPr id="11" name="正方形/長方形 10"/>
          <p:cNvSpPr/>
          <p:nvPr/>
        </p:nvSpPr>
        <p:spPr>
          <a:xfrm>
            <a:off x="7524328" y="4581128"/>
            <a:ext cx="1080120" cy="216024"/>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lang="en-US" altLang="ja-JP" sz="800" dirty="0">
                <a:solidFill>
                  <a:schemeClr val="tx1"/>
                </a:solidFill>
              </a:rPr>
              <a:t>B</a:t>
            </a:r>
            <a:r>
              <a:rPr kumimoji="1" lang="en-US" altLang="ja-JP" sz="800" dirty="0" smtClean="0">
                <a:solidFill>
                  <a:schemeClr val="tx1"/>
                </a:solidFill>
              </a:rPr>
              <a:t> VLAN</a:t>
            </a:r>
          </a:p>
        </p:txBody>
      </p:sp>
      <p:sp>
        <p:nvSpPr>
          <p:cNvPr id="12" name="正方形/長方形 11"/>
          <p:cNvSpPr/>
          <p:nvPr/>
        </p:nvSpPr>
        <p:spPr>
          <a:xfrm>
            <a:off x="5580112" y="5805264"/>
            <a:ext cx="1224136" cy="216024"/>
          </a:xfrm>
          <a:prstGeom prst="rect">
            <a:avLst/>
          </a:prstGeom>
          <a:solidFill>
            <a:schemeClr val="tx2">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研究クラウド</a:t>
            </a:r>
            <a:r>
              <a:rPr lang="ja-JP" altLang="en-US" sz="800" dirty="0" smtClean="0">
                <a:solidFill>
                  <a:schemeClr val="tx1"/>
                </a:solidFill>
              </a:rPr>
              <a:t>共用</a:t>
            </a:r>
            <a:r>
              <a:rPr kumimoji="1" lang="en-US" altLang="ja-JP" sz="800" dirty="0" smtClean="0">
                <a:solidFill>
                  <a:schemeClr val="tx1"/>
                </a:solidFill>
              </a:rPr>
              <a:t> VLAN</a:t>
            </a:r>
          </a:p>
        </p:txBody>
      </p:sp>
      <p:sp>
        <p:nvSpPr>
          <p:cNvPr id="13" name="正方形/長方形 12"/>
          <p:cNvSpPr/>
          <p:nvPr/>
        </p:nvSpPr>
        <p:spPr>
          <a:xfrm>
            <a:off x="6300192" y="6093296"/>
            <a:ext cx="259228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(4)</a:t>
            </a:r>
            <a:r>
              <a:rPr lang="en-US" altLang="ja-JP" sz="1400" b="1" dirty="0" smtClean="0">
                <a:solidFill>
                  <a:schemeClr val="tx1"/>
                </a:solidFill>
              </a:rPr>
              <a:t>Cluster Installer(</a:t>
            </a:r>
            <a:r>
              <a:rPr lang="en-US" altLang="ja-JP" sz="1400" b="1" dirty="0" err="1" smtClean="0">
                <a:solidFill>
                  <a:schemeClr val="tx1"/>
                </a:solidFill>
              </a:rPr>
              <a:t>d</a:t>
            </a:r>
            <a:r>
              <a:rPr kumimoji="1" lang="en-US" altLang="ja-JP" sz="1400" b="1" dirty="0" err="1" smtClean="0">
                <a:solidFill>
                  <a:schemeClr val="tx1"/>
                </a:solidFill>
              </a:rPr>
              <a:t>odai</a:t>
            </a:r>
            <a:r>
              <a:rPr kumimoji="1" lang="en-US" altLang="ja-JP" sz="1400" b="1" dirty="0" smtClean="0">
                <a:solidFill>
                  <a:schemeClr val="tx1"/>
                </a:solidFill>
              </a:rPr>
              <a:t>)</a:t>
            </a:r>
            <a:r>
              <a:rPr kumimoji="1" lang="ja-JP" altLang="en-US" sz="1400" b="1" dirty="0" smtClean="0">
                <a:solidFill>
                  <a:schemeClr val="tx1"/>
                </a:solidFill>
              </a:rPr>
              <a:t>により</a:t>
            </a:r>
            <a:endParaRPr kumimoji="1" lang="en-US" altLang="ja-JP" sz="1400" b="1" dirty="0" smtClean="0">
              <a:solidFill>
                <a:schemeClr val="tx1"/>
              </a:solidFill>
            </a:endParaRPr>
          </a:p>
          <a:p>
            <a:pPr algn="ctr"/>
            <a:r>
              <a:rPr lang="ja-JP" altLang="en-US" sz="1400" b="1" dirty="0">
                <a:solidFill>
                  <a:schemeClr val="tx1"/>
                </a:solidFill>
              </a:rPr>
              <a:t>簡単</a:t>
            </a:r>
            <a:r>
              <a:rPr lang="ja-JP" altLang="en-US" sz="1400" b="1" dirty="0" smtClean="0">
                <a:solidFill>
                  <a:schemeClr val="tx1"/>
                </a:solidFill>
              </a:rPr>
              <a:t>にグループ内</a:t>
            </a:r>
            <a:r>
              <a:rPr lang="en-US" altLang="ja-JP" sz="1400" b="1" dirty="0" err="1" smtClean="0">
                <a:solidFill>
                  <a:schemeClr val="tx1"/>
                </a:solidFill>
              </a:rPr>
              <a:t>IaaS</a:t>
            </a:r>
            <a:r>
              <a:rPr lang="ja-JP" altLang="en-US" sz="1400" b="1" dirty="0" smtClean="0">
                <a:solidFill>
                  <a:schemeClr val="tx1"/>
                </a:solidFill>
              </a:rPr>
              <a:t>などの</a:t>
            </a:r>
            <a:endParaRPr lang="en-US" altLang="ja-JP" sz="1400" b="1" dirty="0" smtClean="0">
              <a:solidFill>
                <a:schemeClr val="tx1"/>
              </a:solidFill>
            </a:endParaRPr>
          </a:p>
          <a:p>
            <a:pPr algn="ctr"/>
            <a:r>
              <a:rPr lang="ja-JP" altLang="en-US" sz="1400" b="1" dirty="0" smtClean="0">
                <a:solidFill>
                  <a:schemeClr val="tx1"/>
                </a:solidFill>
              </a:rPr>
              <a:t>計算環境が構築可能</a:t>
            </a:r>
            <a:endParaRPr kumimoji="1" lang="en-US" altLang="ja-JP" sz="1400" b="1" dirty="0" smtClean="0">
              <a:solidFill>
                <a:schemeClr val="tx1"/>
              </a:solidFill>
            </a:endParaRPr>
          </a:p>
        </p:txBody>
      </p:sp>
      <p:cxnSp>
        <p:nvCxnSpPr>
          <p:cNvPr id="14" name="直線矢印コネクタ 13"/>
          <p:cNvCxnSpPr>
            <a:stCxn id="13" idx="0"/>
          </p:cNvCxnSpPr>
          <p:nvPr/>
        </p:nvCxnSpPr>
        <p:spPr>
          <a:xfrm flipH="1" flipV="1">
            <a:off x="6300192" y="4653136"/>
            <a:ext cx="1296144" cy="1440160"/>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95536" y="4869160"/>
            <a:ext cx="3240360"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(5)</a:t>
            </a:r>
            <a:r>
              <a:rPr kumimoji="1" lang="ja-JP" altLang="en-US" sz="1400" b="1" dirty="0" smtClean="0">
                <a:solidFill>
                  <a:schemeClr val="tx1"/>
                </a:solidFill>
              </a:rPr>
              <a:t>教育クラウドの拡張が可能</a:t>
            </a:r>
            <a:endParaRPr kumimoji="1" lang="en-US" altLang="ja-JP" sz="1400" b="1" dirty="0" smtClean="0">
              <a:solidFill>
                <a:schemeClr val="tx1"/>
              </a:solidFill>
            </a:endParaRPr>
          </a:p>
          <a:p>
            <a:r>
              <a:rPr kumimoji="1" lang="en-US" altLang="ja-JP" sz="2000" b="1" dirty="0" err="1" smtClean="0">
                <a:solidFill>
                  <a:schemeClr val="accent1">
                    <a:lumMod val="75000"/>
                  </a:schemeClr>
                </a:solidFill>
              </a:rPr>
              <a:t>edubase</a:t>
            </a:r>
            <a:r>
              <a:rPr kumimoji="1" lang="en-US" altLang="ja-JP" sz="2000" b="1" dirty="0" smtClean="0">
                <a:solidFill>
                  <a:schemeClr val="accent1">
                    <a:lumMod val="75000"/>
                  </a:schemeClr>
                </a:solidFill>
              </a:rPr>
              <a:t> Cloud #16., #17, …</a:t>
            </a:r>
          </a:p>
        </p:txBody>
      </p:sp>
      <p:cxnSp>
        <p:nvCxnSpPr>
          <p:cNvPr id="16" name="直線矢印コネクタ 15"/>
          <p:cNvCxnSpPr>
            <a:stCxn id="15" idx="0"/>
          </p:cNvCxnSpPr>
          <p:nvPr/>
        </p:nvCxnSpPr>
        <p:spPr>
          <a:xfrm flipV="1">
            <a:off x="2015716" y="4725144"/>
            <a:ext cx="1044116" cy="14401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251520" y="5949280"/>
            <a:ext cx="216024" cy="2160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51520" y="5661248"/>
            <a:ext cx="216024"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82490" y="5661248"/>
            <a:ext cx="1790105" cy="276999"/>
          </a:xfrm>
          <a:prstGeom prst="rect">
            <a:avLst/>
          </a:prstGeom>
          <a:noFill/>
        </p:spPr>
        <p:txBody>
          <a:bodyPr wrap="none" rtlCol="0">
            <a:spAutoFit/>
          </a:bodyPr>
          <a:lstStyle/>
          <a:p>
            <a:r>
              <a:rPr lang="en-US" altLang="ja-JP" sz="1200" dirty="0" smtClean="0"/>
              <a:t>Machine</a:t>
            </a:r>
            <a:r>
              <a:rPr kumimoji="1" lang="en-US" altLang="ja-JP" sz="1200" dirty="0" smtClean="0"/>
              <a:t>(Physical/Virtual)</a:t>
            </a:r>
            <a:endParaRPr kumimoji="1" lang="ja-JP" altLang="en-US" sz="1200" dirty="0"/>
          </a:p>
        </p:txBody>
      </p:sp>
      <p:sp>
        <p:nvSpPr>
          <p:cNvPr id="22" name="テキスト ボックス 21"/>
          <p:cNvSpPr txBox="1"/>
          <p:nvPr/>
        </p:nvSpPr>
        <p:spPr>
          <a:xfrm>
            <a:off x="464417" y="5949280"/>
            <a:ext cx="1574726" cy="276999"/>
          </a:xfrm>
          <a:prstGeom prst="rect">
            <a:avLst/>
          </a:prstGeom>
          <a:noFill/>
        </p:spPr>
        <p:txBody>
          <a:bodyPr wrap="none" rtlCol="0">
            <a:spAutoFit/>
          </a:bodyPr>
          <a:lstStyle/>
          <a:p>
            <a:r>
              <a:rPr lang="en-US" altLang="ja-JP" sz="1200" dirty="0" smtClean="0"/>
              <a:t>Software</a:t>
            </a:r>
            <a:r>
              <a:rPr kumimoji="1" lang="en-US" altLang="ja-JP" sz="1200" dirty="0" smtClean="0"/>
              <a:t>(OS, Apps, …)</a:t>
            </a:r>
            <a:endParaRPr kumimoji="1" lang="ja-JP" altLang="en-US" sz="1200" dirty="0"/>
          </a:p>
        </p:txBody>
      </p:sp>
      <p:sp>
        <p:nvSpPr>
          <p:cNvPr id="24" name="タイトル 1"/>
          <p:cNvSpPr txBox="1">
            <a:spLocks/>
          </p:cNvSpPr>
          <p:nvPr/>
        </p:nvSpPr>
        <p:spPr>
          <a:xfrm>
            <a:off x="179512" y="0"/>
            <a:ext cx="8229600"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4400" noProof="0" dirty="0" smtClean="0">
                <a:latin typeface="HGP創英角ｺﾞｼｯｸUB" pitchFamily="50" charset="-128"/>
                <a:ea typeface="HGP創英角ｺﾞｼｯｸUB" pitchFamily="50" charset="-128"/>
                <a:cs typeface="+mj-cs"/>
              </a:rPr>
              <a:t>研究クラウドの特徴</a:t>
            </a: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0" name="正方形/長方形 29"/>
          <p:cNvSpPr/>
          <p:nvPr/>
        </p:nvSpPr>
        <p:spPr>
          <a:xfrm>
            <a:off x="395536" y="3789040"/>
            <a:ext cx="1224136" cy="432048"/>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(6)</a:t>
            </a:r>
            <a:r>
              <a:rPr lang="ja-JP" altLang="en-US" sz="1400" b="1" dirty="0" smtClean="0">
                <a:solidFill>
                  <a:schemeClr val="tx1"/>
                </a:solidFill>
              </a:rPr>
              <a:t>学認連携</a:t>
            </a:r>
            <a:endParaRPr kumimoji="1" lang="en-US" altLang="ja-JP" sz="1400" b="1" dirty="0" smtClean="0">
              <a:solidFill>
                <a:schemeClr val="tx1"/>
              </a:solidFill>
            </a:endParaRPr>
          </a:p>
        </p:txBody>
      </p:sp>
      <p:sp>
        <p:nvSpPr>
          <p:cNvPr id="45" name="円柱 44"/>
          <p:cNvSpPr/>
          <p:nvPr/>
        </p:nvSpPr>
        <p:spPr>
          <a:xfrm>
            <a:off x="7524328" y="2888940"/>
            <a:ext cx="1368152" cy="61206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47" name="正方形/長方形 46"/>
          <p:cNvSpPr/>
          <p:nvPr/>
        </p:nvSpPr>
        <p:spPr>
          <a:xfrm>
            <a:off x="7596336" y="1916832"/>
            <a:ext cx="151216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(3)</a:t>
            </a:r>
            <a:r>
              <a:rPr kumimoji="1" lang="ja-JP" altLang="en-US" sz="1400" b="1" dirty="0" smtClean="0">
                <a:solidFill>
                  <a:schemeClr val="tx1"/>
                </a:solidFill>
              </a:rPr>
              <a:t>クラスタ共有</a:t>
            </a:r>
            <a:r>
              <a:rPr lang="en-US" altLang="ja-JP" sz="1400" b="1" dirty="0" smtClean="0">
                <a:solidFill>
                  <a:schemeClr val="tx1"/>
                </a:solidFill>
              </a:rPr>
              <a:t> Object Store Service</a:t>
            </a:r>
          </a:p>
        </p:txBody>
      </p:sp>
      <p:cxnSp>
        <p:nvCxnSpPr>
          <p:cNvPr id="48" name="直線矢印コネクタ 47"/>
          <p:cNvCxnSpPr>
            <a:stCxn id="47" idx="2"/>
            <a:endCxn id="45" idx="1"/>
          </p:cNvCxnSpPr>
          <p:nvPr/>
        </p:nvCxnSpPr>
        <p:spPr>
          <a:xfrm flipH="1">
            <a:off x="8208404" y="2564904"/>
            <a:ext cx="144016" cy="32403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4" cstate="print"/>
          <a:srcRect/>
          <a:stretch>
            <a:fillRect/>
          </a:stretch>
        </p:blipFill>
        <p:spPr bwMode="auto">
          <a:xfrm>
            <a:off x="3203848" y="3140968"/>
            <a:ext cx="1296144" cy="806677"/>
          </a:xfrm>
          <a:prstGeom prst="rect">
            <a:avLst/>
          </a:prstGeom>
          <a:noFill/>
          <a:ln w="9525">
            <a:noFill/>
            <a:miter lim="800000"/>
            <a:headEnd/>
            <a:tailEnd/>
          </a:ln>
        </p:spPr>
      </p:pic>
      <p:pic>
        <p:nvPicPr>
          <p:cNvPr id="20482" name="Picture 2" descr="https://upki-portal.nii.ac.jp/docs/files/image/fed/logo2.png"/>
          <p:cNvPicPr>
            <a:picLocks noChangeAspect="1" noChangeArrowheads="1"/>
          </p:cNvPicPr>
          <p:nvPr/>
        </p:nvPicPr>
        <p:blipFill>
          <a:blip r:embed="rId5" cstate="print"/>
          <a:srcRect/>
          <a:stretch>
            <a:fillRect/>
          </a:stretch>
        </p:blipFill>
        <p:spPr bwMode="auto">
          <a:xfrm>
            <a:off x="3491880" y="2780928"/>
            <a:ext cx="720080" cy="685628"/>
          </a:xfrm>
          <a:prstGeom prst="rect">
            <a:avLst/>
          </a:prstGeom>
          <a:noFill/>
        </p:spPr>
      </p:pic>
      <p:cxnSp>
        <p:nvCxnSpPr>
          <p:cNvPr id="31" name="直線矢印コネクタ 30"/>
          <p:cNvCxnSpPr>
            <a:stCxn id="30" idx="3"/>
            <a:endCxn id="20482" idx="1"/>
          </p:cNvCxnSpPr>
          <p:nvPr/>
        </p:nvCxnSpPr>
        <p:spPr>
          <a:xfrm flipV="1">
            <a:off x="1619672" y="3123742"/>
            <a:ext cx="1872208" cy="88132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88640"/>
            <a:ext cx="3240360" cy="582594"/>
          </a:xfrm>
        </p:spPr>
        <p:txBody>
          <a:bodyPr/>
          <a:lstStyle/>
          <a:p>
            <a:r>
              <a:rPr kumimoji="1" lang="en-US" altLang="ja-JP" sz="4400" dirty="0" err="1" smtClean="0">
                <a:latin typeface="HGP創英角ｺﾞｼｯｸUB" pitchFamily="50" charset="-128"/>
                <a:ea typeface="HGP創英角ｺﾞｼｯｸUB" pitchFamily="50" charset="-128"/>
                <a:cs typeface="Arial" pitchFamily="34" charset="0"/>
              </a:rPr>
              <a:t>gunnii</a:t>
            </a:r>
            <a:r>
              <a:rPr kumimoji="1" lang="en-US" altLang="ja-JP" sz="4400" dirty="0" smtClean="0">
                <a:latin typeface="HGP創英角ｺﾞｼｯｸUB" pitchFamily="50" charset="-128"/>
                <a:ea typeface="HGP創英角ｺﾞｼｯｸUB" pitchFamily="50" charset="-128"/>
                <a:cs typeface="Arial" pitchFamily="34" charset="0"/>
              </a:rPr>
              <a:t> GUI</a:t>
            </a:r>
            <a:endParaRPr kumimoji="1" lang="ja-JP" altLang="en-US" sz="4400" dirty="0">
              <a:latin typeface="HGP創英角ｺﾞｼｯｸUB" pitchFamily="50" charset="-128"/>
              <a:ea typeface="HGP創英角ｺﾞｼｯｸUB" pitchFamily="50" charset="-128"/>
              <a:cs typeface="Arial" pitchFamily="34" charset="0"/>
            </a:endParaRPr>
          </a:p>
        </p:txBody>
      </p:sp>
      <p:pic>
        <p:nvPicPr>
          <p:cNvPr id="17410" name="Picture 2"/>
          <p:cNvPicPr>
            <a:picLocks noChangeAspect="1" noChangeArrowheads="1"/>
          </p:cNvPicPr>
          <p:nvPr/>
        </p:nvPicPr>
        <p:blipFill>
          <a:blip r:embed="rId3" cstate="print"/>
          <a:srcRect/>
          <a:stretch>
            <a:fillRect/>
          </a:stretch>
        </p:blipFill>
        <p:spPr bwMode="auto">
          <a:xfrm>
            <a:off x="611560" y="1052736"/>
            <a:ext cx="8099023" cy="5040560"/>
          </a:xfrm>
          <a:prstGeom prst="rect">
            <a:avLst/>
          </a:prstGeom>
          <a:noFill/>
          <a:ln w="9525">
            <a:noFill/>
            <a:miter lim="800000"/>
            <a:headEnd/>
            <a:tailEnd/>
          </a:ln>
        </p:spPr>
      </p:pic>
      <p:pic>
        <p:nvPicPr>
          <p:cNvPr id="6" name="Picture 2" descr="https://upki-portal.nii.ac.jp/docs/files/image/fed/logo2.png"/>
          <p:cNvPicPr>
            <a:picLocks noChangeAspect="1" noChangeArrowheads="1"/>
          </p:cNvPicPr>
          <p:nvPr/>
        </p:nvPicPr>
        <p:blipFill>
          <a:blip r:embed="rId4" cstate="print"/>
          <a:srcRect/>
          <a:stretch>
            <a:fillRect/>
          </a:stretch>
        </p:blipFill>
        <p:spPr bwMode="auto">
          <a:xfrm>
            <a:off x="6660232" y="44624"/>
            <a:ext cx="792088" cy="754191"/>
          </a:xfrm>
          <a:prstGeom prst="rect">
            <a:avLst/>
          </a:prstGeom>
          <a:noFill/>
        </p:spPr>
      </p:pic>
      <p:sp>
        <p:nvSpPr>
          <p:cNvPr id="7" name="タイトル 1"/>
          <p:cNvSpPr txBox="1">
            <a:spLocks/>
          </p:cNvSpPr>
          <p:nvPr/>
        </p:nvSpPr>
        <p:spPr bwMode="auto">
          <a:xfrm>
            <a:off x="7380312" y="0"/>
            <a:ext cx="14046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800" dirty="0" smtClean="0">
                <a:latin typeface="HGP創英角ｺﾞｼｯｸUB" pitchFamily="50" charset="-128"/>
                <a:ea typeface="HGP創英角ｺﾞｼｯｸUB" pitchFamily="50" charset="-128"/>
                <a:cs typeface="Arial" pitchFamily="34" charset="0"/>
              </a:rPr>
              <a:t>対応済</a:t>
            </a:r>
            <a:endParaRPr kumimoji="1" lang="ja-JP" altLang="en-US" sz="28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HGP創英角ｺﾞｼｯｸUB" pitchFamily="50" charset="-128"/>
                <a:ea typeface="HGP創英角ｺﾞｼｯｸUB" pitchFamily="50" charset="-128"/>
              </a:rPr>
              <a:t>インタークラウド基盤</a:t>
            </a:r>
            <a:endParaRPr lang="en-US" altLang="ja-JP" sz="4800" dirty="0" smtClean="0">
              <a:latin typeface="HGP創英角ｺﾞｼｯｸUB" pitchFamily="50" charset="-128"/>
              <a:ea typeface="HGP創英角ｺﾞｼｯｸUB" pitchFamily="50" charset="-128"/>
            </a:endParaRPr>
          </a:p>
          <a:p>
            <a:pPr lvl="8" algn="ctr"/>
            <a:r>
              <a:rPr lang="ja-JP" altLang="en-US" sz="2800" dirty="0" smtClean="0">
                <a:latin typeface="HGP創英角ｺﾞｼｯｸUB" pitchFamily="50" charset="-128"/>
                <a:ea typeface="HGP創英角ｺﾞｼｯｸUB" pitchFamily="50" charset="-128"/>
              </a:rPr>
              <a:t> </a:t>
            </a:r>
            <a:endParaRPr lang="en-US" altLang="ja-JP" sz="2800" dirty="0" smtClean="0">
              <a:latin typeface="HGP創英角ｺﾞｼｯｸUB" pitchFamily="50" charset="-128"/>
              <a:ea typeface="HGP創英角ｺﾞｼｯｸUB"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アカデミックコミュニティクラウドの</a:t>
            </a:r>
            <a:r>
              <a:rPr lang="en-US" altLang="ja-JP" sz="2800" dirty="0" smtClean="0">
                <a:latin typeface="HGS創英角ｺﾞｼｯｸUB" pitchFamily="50" charset="-128"/>
                <a:ea typeface="HGS創英角ｺﾞｼｯｸUB" pitchFamily="50" charset="-128"/>
              </a:rPr>
              <a:t>Hub-</a:t>
            </a:r>
            <a:endParaRPr lang="en-US" altLang="ja-JP" sz="2800" dirty="0" smtClean="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ｺﾞｼｯｸE" pitchFamily="50" charset="-128"/>
                <a:ea typeface="HGPｺﾞｼｯｸE" pitchFamily="50" charset="-128"/>
              </a:rPr>
              <a:t>インタークラウドのユースケース例</a:t>
            </a:r>
            <a:endParaRPr kumimoji="1" lang="ja-JP" altLang="en-US" sz="4000" dirty="0">
              <a:latin typeface="HGPｺﾞｼｯｸE" pitchFamily="50" charset="-128"/>
              <a:ea typeface="HGPｺﾞｼｯｸE"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ｺﾞｼｯｸE" pitchFamily="50" charset="-128"/>
                <a:ea typeface="HGPｺﾞｼｯｸE" pitchFamily="50" charset="-128"/>
              </a:rPr>
              <a:pPr>
                <a:defRPr/>
              </a:pPr>
              <a:t>27</a:t>
            </a:fld>
            <a:endParaRPr lang="ja-JP" altLang="en-US" dirty="0">
              <a:latin typeface="HGPｺﾞｼｯｸE" pitchFamily="50" charset="-128"/>
              <a:ea typeface="HGPｺﾞｼｯｸE" pitchFamily="50" charset="-128"/>
            </a:endParaRPr>
          </a:p>
        </p:txBody>
      </p:sp>
      <p:pic>
        <p:nvPicPr>
          <p:cNvPr id="1026" name="Picture 2"/>
          <p:cNvPicPr>
            <a:picLocks noChangeAspect="1" noChangeArrowheads="1"/>
          </p:cNvPicPr>
          <p:nvPr/>
        </p:nvPicPr>
        <p:blipFill>
          <a:blip r:embed="rId2" cstate="print"/>
          <a:srcRect/>
          <a:stretch>
            <a:fillRect/>
          </a:stretch>
        </p:blipFill>
        <p:spPr bwMode="auto">
          <a:xfrm>
            <a:off x="683568" y="1124744"/>
            <a:ext cx="3528392" cy="197004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971600" y="3573016"/>
            <a:ext cx="2736304" cy="1958384"/>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860032" y="908720"/>
            <a:ext cx="3456384" cy="2143539"/>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148064" y="3429000"/>
            <a:ext cx="3240360" cy="1875571"/>
          </a:xfrm>
          <a:prstGeom prst="rect">
            <a:avLst/>
          </a:prstGeom>
          <a:noFill/>
          <a:ln w="9525">
            <a:noFill/>
            <a:miter lim="800000"/>
            <a:headEnd/>
            <a:tailEnd/>
          </a:ln>
        </p:spPr>
      </p:pic>
      <p:sp>
        <p:nvSpPr>
          <p:cNvPr id="9" name="正方形/長方形 8"/>
          <p:cNvSpPr/>
          <p:nvPr/>
        </p:nvSpPr>
        <p:spPr>
          <a:xfrm>
            <a:off x="323528" y="6093296"/>
            <a:ext cx="3672408" cy="261610"/>
          </a:xfrm>
          <a:prstGeom prst="rect">
            <a:avLst/>
          </a:prstGeom>
        </p:spPr>
        <p:txBody>
          <a:bodyPr wrap="square">
            <a:spAutoFit/>
          </a:bodyPr>
          <a:lstStyle/>
          <a:p>
            <a:r>
              <a:rPr lang="en-US" altLang="ja-JP" sz="1050" dirty="0" smtClean="0">
                <a:latin typeface="HGPｺﾞｼｯｸE" pitchFamily="50" charset="-128"/>
                <a:ea typeface="HGPｺﾞｼｯｸE" pitchFamily="50" charset="-128"/>
                <a:hlinkClick r:id="rId6"/>
              </a:rPr>
              <a:t>http://www.gictf.jp/doc/GICTF_Whitepaper_20100902.pdf</a:t>
            </a:r>
            <a:endParaRPr lang="ja-JP" altLang="en-US" sz="1050" dirty="0">
              <a:latin typeface="HGPｺﾞｼｯｸE" pitchFamily="50" charset="-128"/>
              <a:ea typeface="HGPｺﾞｼｯｸE" pitchFamily="50" charset="-128"/>
            </a:endParaRPr>
          </a:p>
        </p:txBody>
      </p:sp>
      <p:sp>
        <p:nvSpPr>
          <p:cNvPr id="13" name="正方形/長方形 12"/>
          <p:cNvSpPr/>
          <p:nvPr/>
        </p:nvSpPr>
        <p:spPr>
          <a:xfrm>
            <a:off x="251520" y="5805264"/>
            <a:ext cx="5541902"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GICTF :</a:t>
            </a:r>
            <a:r>
              <a:rPr lang="ja-JP" altLang="en-US" dirty="0" smtClean="0">
                <a:latin typeface="HGPｺﾞｼｯｸE" pitchFamily="50" charset="-128"/>
                <a:ea typeface="HGPｺﾞｼｯｸE" pitchFamily="50" charset="-128"/>
              </a:rPr>
              <a:t>インタークラウドのユースケースと機能要件より</a:t>
            </a:r>
            <a:endParaRPr lang="ja-JP" altLang="en-US" dirty="0">
              <a:latin typeface="HGPｺﾞｼｯｸE" pitchFamily="50" charset="-128"/>
              <a:ea typeface="HGPｺﾞｼｯｸE" pitchFamily="50" charset="-128"/>
            </a:endParaRPr>
          </a:p>
        </p:txBody>
      </p:sp>
      <p:sp>
        <p:nvSpPr>
          <p:cNvPr id="14" name="正方形/長方形 13"/>
          <p:cNvSpPr/>
          <p:nvPr/>
        </p:nvSpPr>
        <p:spPr>
          <a:xfrm>
            <a:off x="539552" y="3090446"/>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急激な負荷増加に対して性能を保証する</a:t>
            </a:r>
            <a:endParaRPr lang="ja-JP" altLang="en-US" sz="1600" dirty="0">
              <a:latin typeface="HGPｺﾞｼｯｸE" pitchFamily="50" charset="-128"/>
              <a:ea typeface="HGPｺﾞｼｯｸE" pitchFamily="50" charset="-128"/>
            </a:endParaRPr>
          </a:p>
        </p:txBody>
      </p:sp>
      <p:sp>
        <p:nvSpPr>
          <p:cNvPr id="15" name="正方形/長方形 14"/>
          <p:cNvSpPr/>
          <p:nvPr/>
        </p:nvSpPr>
        <p:spPr>
          <a:xfrm>
            <a:off x="539552" y="5301208"/>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遅延に対して性能を保証する</a:t>
            </a:r>
            <a:endParaRPr lang="ja-JP" altLang="en-US" sz="1600" dirty="0">
              <a:latin typeface="HGPｺﾞｼｯｸE" pitchFamily="50" charset="-128"/>
              <a:ea typeface="HGPｺﾞｼｯｸE" pitchFamily="50" charset="-128"/>
            </a:endParaRPr>
          </a:p>
        </p:txBody>
      </p:sp>
      <p:sp>
        <p:nvSpPr>
          <p:cNvPr id="16" name="正方形/長方形 15"/>
          <p:cNvSpPr/>
          <p:nvPr/>
        </p:nvSpPr>
        <p:spPr>
          <a:xfrm>
            <a:off x="4788024" y="3090446"/>
            <a:ext cx="3960440"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災害や故障発生に対して可用性を保証する</a:t>
            </a:r>
            <a:endParaRPr lang="ja-JP" altLang="en-US" sz="1600" dirty="0">
              <a:latin typeface="HGPｺﾞｼｯｸE" pitchFamily="50" charset="-128"/>
              <a:ea typeface="HGPｺﾞｼｯｸE" pitchFamily="50" charset="-128"/>
            </a:endParaRPr>
          </a:p>
        </p:txBody>
      </p:sp>
      <p:sp>
        <p:nvSpPr>
          <p:cNvPr id="17" name="正方形/長方形 16"/>
          <p:cNvSpPr/>
          <p:nvPr/>
        </p:nvSpPr>
        <p:spPr>
          <a:xfrm>
            <a:off x="4788024" y="5301208"/>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サービスを継続する</a:t>
            </a:r>
            <a:endParaRPr lang="ja-JP" altLang="en-US" sz="1600" dirty="0">
              <a:latin typeface="HGPｺﾞｼｯｸE" pitchFamily="50" charset="-128"/>
              <a:ea typeface="HGPｺﾞｼｯｸE" pitchFamily="50"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ｺﾞｼｯｸE" pitchFamily="50" charset="-128"/>
                <a:ea typeface="HGPｺﾞｼｯｸE" pitchFamily="50" charset="-128"/>
              </a:rPr>
              <a:pPr>
                <a:defRPr/>
              </a:pPr>
              <a:t>28</a:t>
            </a:fld>
            <a:endParaRPr lang="ja-JP" altLang="en-US" dirty="0">
              <a:latin typeface="HGPｺﾞｼｯｸE" pitchFamily="50" charset="-128"/>
              <a:ea typeface="HGPｺﾞｼｯｸE" pitchFamily="50" charset="-128"/>
            </a:endParaRPr>
          </a:p>
        </p:txBody>
      </p:sp>
      <p:pic>
        <p:nvPicPr>
          <p:cNvPr id="2050" name="Picture 2"/>
          <p:cNvPicPr>
            <a:picLocks noChangeAspect="1" noChangeArrowheads="1"/>
          </p:cNvPicPr>
          <p:nvPr/>
        </p:nvPicPr>
        <p:blipFill>
          <a:blip r:embed="rId2" cstate="print"/>
          <a:srcRect/>
          <a:stretch>
            <a:fillRect/>
          </a:stretch>
        </p:blipFill>
        <p:spPr bwMode="auto">
          <a:xfrm>
            <a:off x="323528" y="2060848"/>
            <a:ext cx="3672408" cy="2413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932040" y="2060848"/>
            <a:ext cx="4004261" cy="2520280"/>
          </a:xfrm>
          <a:prstGeom prst="rect">
            <a:avLst/>
          </a:prstGeom>
          <a:noFill/>
          <a:ln w="9525">
            <a:noFill/>
            <a:miter lim="800000"/>
            <a:headEnd/>
            <a:tailEnd/>
          </a:ln>
        </p:spPr>
      </p:pic>
      <p:sp>
        <p:nvSpPr>
          <p:cNvPr id="7" name="正方形/長方形 6"/>
          <p:cNvSpPr/>
          <p:nvPr/>
        </p:nvSpPr>
        <p:spPr>
          <a:xfrm>
            <a:off x="251520" y="6093296"/>
            <a:ext cx="5256584" cy="261610"/>
          </a:xfrm>
          <a:prstGeom prst="rect">
            <a:avLst/>
          </a:prstGeom>
        </p:spPr>
        <p:txBody>
          <a:bodyPr wrap="square">
            <a:spAutoFit/>
          </a:bodyPr>
          <a:lstStyle/>
          <a:p>
            <a:r>
              <a:rPr lang="en-US" altLang="ja-JP" sz="1050" dirty="0" smtClean="0">
                <a:latin typeface="HGPｺﾞｼｯｸE" pitchFamily="50" charset="-128"/>
                <a:ea typeface="HGPｺﾞｼｯｸE" pitchFamily="50" charset="-128"/>
                <a:hlinkClick r:id="rId4"/>
              </a:rPr>
              <a:t>http://www.gictf.jp/doc/GICTF_CloudIF_Protocol_WhitePaper_2011-12_v1_Part1.pdf</a:t>
            </a:r>
            <a:endParaRPr lang="ja-JP" altLang="en-US" sz="1050" dirty="0">
              <a:latin typeface="HGPｺﾞｼｯｸE" pitchFamily="50" charset="-128"/>
              <a:ea typeface="HGPｺﾞｼｯｸE" pitchFamily="50" charset="-128"/>
            </a:endParaRPr>
          </a:p>
        </p:txBody>
      </p:sp>
      <p:sp>
        <p:nvSpPr>
          <p:cNvPr id="8" name="正方形/長方形 7"/>
          <p:cNvSpPr/>
          <p:nvPr/>
        </p:nvSpPr>
        <p:spPr>
          <a:xfrm>
            <a:off x="251520" y="5805264"/>
            <a:ext cx="5328592" cy="338554"/>
          </a:xfrm>
          <a:prstGeom prst="rect">
            <a:avLst/>
          </a:prstGeom>
        </p:spPr>
        <p:txBody>
          <a:bodyPr wrap="square">
            <a:spAutoFit/>
          </a:bodyPr>
          <a:lstStyle/>
          <a:p>
            <a:r>
              <a:rPr lang="en-US" altLang="ja-JP" sz="1600" dirty="0" smtClean="0">
                <a:latin typeface="HGPｺﾞｼｯｸE" pitchFamily="50" charset="-128"/>
                <a:ea typeface="HGPｺﾞｼｯｸE" pitchFamily="50" charset="-128"/>
              </a:rPr>
              <a:t>GICTF </a:t>
            </a:r>
            <a:r>
              <a:rPr lang="ja-JP" altLang="en-US" sz="1600" dirty="0" smtClean="0">
                <a:latin typeface="HGPｺﾞｼｯｸE" pitchFamily="50" charset="-128"/>
                <a:ea typeface="HGPｺﾞｼｯｸE" pitchFamily="50" charset="-128"/>
              </a:rPr>
              <a:t>インタークラウドインターフェース仕様案より　</a:t>
            </a:r>
          </a:p>
        </p:txBody>
      </p:sp>
      <p:sp>
        <p:nvSpPr>
          <p:cNvPr id="9" name="タイトル 1"/>
          <p:cNvSpPr>
            <a:spLocks noGrp="1"/>
          </p:cNvSpPr>
          <p:nvPr>
            <p:ph type="title"/>
          </p:nvPr>
        </p:nvSpPr>
        <p:spPr>
          <a:xfrm>
            <a:off x="179512" y="188640"/>
            <a:ext cx="6768752" cy="582594"/>
          </a:xfrm>
        </p:spPr>
        <p:txBody>
          <a:bodyPr/>
          <a:lstStyle/>
          <a:p>
            <a:r>
              <a:rPr kumimoji="1" lang="ja-JP" altLang="en-US" sz="4000" dirty="0" smtClean="0">
                <a:latin typeface="HGPｺﾞｼｯｸE" pitchFamily="50" charset="-128"/>
                <a:ea typeface="HGPｺﾞｼｯｸE" pitchFamily="50" charset="-128"/>
              </a:rPr>
              <a:t>インタークラウド参照モデル</a:t>
            </a:r>
            <a:endParaRPr kumimoji="1" lang="ja-JP" altLang="en-US" sz="4000" dirty="0">
              <a:latin typeface="HGPｺﾞｼｯｸE" pitchFamily="50" charset="-128"/>
              <a:ea typeface="HGPｺﾞｼｯｸE" pitchFamily="50" charset="-128"/>
            </a:endParaRPr>
          </a:p>
        </p:txBody>
      </p:sp>
      <p:sp>
        <p:nvSpPr>
          <p:cNvPr id="10" name="正方形/長方形 9"/>
          <p:cNvSpPr/>
          <p:nvPr/>
        </p:nvSpPr>
        <p:spPr>
          <a:xfrm>
            <a:off x="395536" y="4653136"/>
            <a:ext cx="3888432" cy="338554"/>
          </a:xfrm>
          <a:prstGeom prst="rect">
            <a:avLst/>
          </a:prstGeom>
          <a:solidFill>
            <a:schemeClr val="bg1"/>
          </a:solidFill>
          <a:ln w="28575">
            <a:solidFill>
              <a:schemeClr val="accent1"/>
            </a:solidFill>
          </a:ln>
        </p:spPr>
        <p:txBody>
          <a:bodyPr wrap="square">
            <a:spAutoFit/>
          </a:bodyPr>
          <a:lstStyle/>
          <a:p>
            <a:pPr algn="ctr"/>
            <a:r>
              <a:rPr lang="en-US" altLang="ja-JP" sz="1600" dirty="0" smtClean="0">
                <a:latin typeface="HGPｺﾞｼｯｸE" pitchFamily="50" charset="-128"/>
                <a:ea typeface="HGPｺﾞｼｯｸE" pitchFamily="50" charset="-128"/>
              </a:rPr>
              <a:t>P2P</a:t>
            </a:r>
            <a:endParaRPr lang="ja-JP" altLang="en-US" sz="1600" dirty="0">
              <a:latin typeface="HGPｺﾞｼｯｸE" pitchFamily="50" charset="-128"/>
              <a:ea typeface="HGPｺﾞｼｯｸE" pitchFamily="50" charset="-128"/>
            </a:endParaRPr>
          </a:p>
        </p:txBody>
      </p:sp>
      <p:sp>
        <p:nvSpPr>
          <p:cNvPr id="11" name="正方形/長方形 10"/>
          <p:cNvSpPr/>
          <p:nvPr/>
        </p:nvSpPr>
        <p:spPr>
          <a:xfrm>
            <a:off x="5076056" y="4653136"/>
            <a:ext cx="3888432" cy="338554"/>
          </a:xfrm>
          <a:prstGeom prst="rect">
            <a:avLst/>
          </a:prstGeom>
          <a:solidFill>
            <a:schemeClr val="bg1"/>
          </a:solidFill>
          <a:ln w="28575">
            <a:solidFill>
              <a:schemeClr val="accent1"/>
            </a:solidFill>
          </a:ln>
        </p:spPr>
        <p:txBody>
          <a:bodyPr wrap="square">
            <a:spAutoFit/>
          </a:bodyPr>
          <a:lstStyle/>
          <a:p>
            <a:pPr algn="ctr"/>
            <a:r>
              <a:rPr lang="en-US" altLang="ja-JP" sz="1600" dirty="0" smtClean="0">
                <a:latin typeface="HGPｺﾞｼｯｸE" pitchFamily="50" charset="-128"/>
                <a:ea typeface="HGPｺﾞｼｯｸE" pitchFamily="50" charset="-128"/>
              </a:rPr>
              <a:t>Hub</a:t>
            </a:r>
            <a:endParaRPr lang="ja-JP" altLang="en-US" sz="1600" dirty="0">
              <a:latin typeface="HGPｺﾞｼｯｸE" pitchFamily="50" charset="-128"/>
              <a:ea typeface="HGPｺﾞｼｯｸE" pitchFamily="50" charset="-128"/>
            </a:endParaRPr>
          </a:p>
        </p:txBody>
      </p:sp>
      <p:cxnSp>
        <p:nvCxnSpPr>
          <p:cNvPr id="15" name="直線コネクタ 14"/>
          <p:cNvCxnSpPr/>
          <p:nvPr/>
        </p:nvCxnSpPr>
        <p:spPr>
          <a:xfrm>
            <a:off x="4716016" y="1700808"/>
            <a:ext cx="0" cy="36724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87"/>
          <p:cNvSpPr>
            <a:spLocks noChangeArrowheads="1"/>
          </p:cNvSpPr>
          <p:nvPr/>
        </p:nvSpPr>
        <p:spPr bwMode="auto">
          <a:xfrm>
            <a:off x="332559" y="1268760"/>
            <a:ext cx="8559921" cy="4176338"/>
          </a:xfrm>
          <a:prstGeom prst="cloudCallout">
            <a:avLst>
              <a:gd name="adj1" fmla="val -2005"/>
              <a:gd name="adj2" fmla="val -4588"/>
            </a:avLst>
          </a:prstGeom>
          <a:solidFill>
            <a:schemeClr val="bg1">
              <a:lumMod val="75000"/>
            </a:schemeClr>
          </a:solidFill>
          <a:ln>
            <a:no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600" dirty="0">
                <a:solidFill>
                  <a:srgbClr val="FFFFFF"/>
                </a:solidFill>
                <a:latin typeface="Arial Unicode MS" pitchFamily="50" charset="-128"/>
                <a:ea typeface="Arial Unicode MS" pitchFamily="50" charset="-128"/>
                <a:cs typeface="Arial Unicode MS" pitchFamily="50" charset="-128"/>
              </a:rPr>
              <a:t>　</a:t>
            </a:r>
          </a:p>
        </p:txBody>
      </p:sp>
      <p:sp>
        <p:nvSpPr>
          <p:cNvPr id="5" name="角丸四角形 4"/>
          <p:cNvSpPr/>
          <p:nvPr/>
        </p:nvSpPr>
        <p:spPr>
          <a:xfrm>
            <a:off x="836271" y="5516314"/>
            <a:ext cx="7685974" cy="414336"/>
          </a:xfrm>
          <a:prstGeom prst="roundRect">
            <a:avLst>
              <a:gd name="adj" fmla="val 11768"/>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400" dirty="0">
              <a:latin typeface="Arial Unicode MS" pitchFamily="50" charset="-128"/>
              <a:ea typeface="Arial Unicode MS" pitchFamily="50" charset="-128"/>
              <a:cs typeface="Arial Unicode MS" pitchFamily="50" charset="-128"/>
            </a:endParaRPr>
          </a:p>
        </p:txBody>
      </p:sp>
      <p:sp>
        <p:nvSpPr>
          <p:cNvPr id="6" name="テキスト ボックス 13"/>
          <p:cNvSpPr txBox="1">
            <a:spLocks noChangeArrowheads="1"/>
          </p:cNvSpPr>
          <p:nvPr/>
        </p:nvSpPr>
        <p:spPr bwMode="auto">
          <a:xfrm>
            <a:off x="5781227" y="4273306"/>
            <a:ext cx="800219" cy="338554"/>
          </a:xfrm>
          <a:prstGeom prst="rect">
            <a:avLst/>
          </a:prstGeom>
          <a:noFill/>
          <a:ln w="9525">
            <a:noFill/>
            <a:miter lim="800000"/>
            <a:headEnd/>
            <a:tailEnd/>
          </a:ln>
        </p:spPr>
        <p:txBody>
          <a:bodyPr wrap="none">
            <a:spAutoFit/>
          </a:bodyPr>
          <a:lstStyle/>
          <a:p>
            <a:r>
              <a:rPr lang="ja-JP" altLang="en-US" sz="1600">
                <a:solidFill>
                  <a:schemeClr val="bg1"/>
                </a:solidFill>
                <a:latin typeface="Arial Unicode MS" pitchFamily="50" charset="-128"/>
                <a:ea typeface="Arial Unicode MS" pitchFamily="50" charset="-128"/>
                <a:cs typeface="Arial Unicode MS" pitchFamily="50" charset="-128"/>
              </a:rPr>
              <a:t>・・・</a:t>
            </a:r>
          </a:p>
        </p:txBody>
      </p:sp>
      <p:grpSp>
        <p:nvGrpSpPr>
          <p:cNvPr id="2" name="グループ化 28"/>
          <p:cNvGrpSpPr>
            <a:grpSpLocks/>
          </p:cNvGrpSpPr>
          <p:nvPr/>
        </p:nvGrpSpPr>
        <p:grpSpPr bwMode="auto">
          <a:xfrm>
            <a:off x="575904" y="3319499"/>
            <a:ext cx="1398089" cy="1760899"/>
            <a:chOff x="355262" y="3498555"/>
            <a:chExt cx="1984490" cy="1840775"/>
          </a:xfrm>
        </p:grpSpPr>
        <p:sp>
          <p:nvSpPr>
            <p:cNvPr id="8" name="角丸四角形 7"/>
            <p:cNvSpPr/>
            <p:nvPr/>
          </p:nvSpPr>
          <p:spPr>
            <a:xfrm>
              <a:off x="395536"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9" name="Picture 17"/>
            <p:cNvPicPr>
              <a:picLocks noChangeAspect="1" noChangeArrowheads="1"/>
            </p:cNvPicPr>
            <p:nvPr/>
          </p:nvPicPr>
          <p:blipFill>
            <a:blip r:embed="rId3" cstate="print"/>
            <a:srcRect/>
            <a:stretch>
              <a:fillRect/>
            </a:stretch>
          </p:blipFill>
          <p:spPr bwMode="auto">
            <a:xfrm>
              <a:off x="467544" y="3639341"/>
              <a:ext cx="1795354" cy="1555973"/>
            </a:xfrm>
            <a:prstGeom prst="rect">
              <a:avLst/>
            </a:prstGeom>
            <a:noFill/>
            <a:ln w="9525">
              <a:noFill/>
              <a:miter lim="800000"/>
              <a:headEnd/>
              <a:tailEnd/>
            </a:ln>
          </p:spPr>
        </p:pic>
        <p:sp>
          <p:nvSpPr>
            <p:cNvPr id="10" name="テキスト ボックス 15"/>
            <p:cNvSpPr txBox="1">
              <a:spLocks noChangeArrowheads="1"/>
            </p:cNvSpPr>
            <p:nvPr/>
          </p:nvSpPr>
          <p:spPr bwMode="auto">
            <a:xfrm>
              <a:off x="355262" y="3498555"/>
              <a:ext cx="1981242" cy="289564"/>
            </a:xfrm>
            <a:prstGeom prst="rect">
              <a:avLst/>
            </a:prstGeom>
            <a:noFill/>
            <a:ln w="9525">
              <a:noFill/>
              <a:miter lim="800000"/>
              <a:headEnd/>
              <a:tailEnd/>
            </a:ln>
          </p:spPr>
          <p:txBody>
            <a:bodyPr wrap="square">
              <a:spAutoFit/>
            </a:bodyPr>
            <a:lstStyle/>
            <a:p>
              <a:r>
                <a:rPr lang="en-US" altLang="ja-JP" sz="1200" dirty="0" smtClean="0">
                  <a:latin typeface="Arial Unicode MS" pitchFamily="50" charset="-128"/>
                  <a:ea typeface="Arial Unicode MS" pitchFamily="50" charset="-128"/>
                  <a:cs typeface="Arial Unicode MS" pitchFamily="50" charset="-128"/>
                </a:rPr>
                <a:t>Univ. -A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3" name="グループ化 29"/>
          <p:cNvGrpSpPr>
            <a:grpSpLocks/>
          </p:cNvGrpSpPr>
          <p:nvPr/>
        </p:nvGrpSpPr>
        <p:grpSpPr bwMode="auto">
          <a:xfrm>
            <a:off x="2550798" y="3362629"/>
            <a:ext cx="1296621" cy="1631450"/>
            <a:chOff x="2627783" y="3539130"/>
            <a:chExt cx="1944217" cy="1800200"/>
          </a:xfrm>
        </p:grpSpPr>
        <p:sp>
          <p:nvSpPr>
            <p:cNvPr id="12" name="角丸四角形 11"/>
            <p:cNvSpPr/>
            <p:nvPr/>
          </p:nvSpPr>
          <p:spPr>
            <a:xfrm>
              <a:off x="2627783" y="3539130"/>
              <a:ext cx="1944217"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3" name="Picture 17"/>
            <p:cNvPicPr>
              <a:picLocks noChangeAspect="1" noChangeArrowheads="1"/>
            </p:cNvPicPr>
            <p:nvPr/>
          </p:nvPicPr>
          <p:blipFill>
            <a:blip r:embed="rId3" cstate="print"/>
            <a:srcRect/>
            <a:stretch>
              <a:fillRect/>
            </a:stretch>
          </p:blipFill>
          <p:spPr bwMode="auto">
            <a:xfrm>
              <a:off x="2699792" y="3639341"/>
              <a:ext cx="1795354" cy="1555973"/>
            </a:xfrm>
            <a:prstGeom prst="rect">
              <a:avLst/>
            </a:prstGeom>
            <a:noFill/>
            <a:ln w="9525">
              <a:noFill/>
              <a:miter lim="800000"/>
              <a:headEnd/>
              <a:tailEnd/>
            </a:ln>
          </p:spPr>
        </p:pic>
        <p:sp>
          <p:nvSpPr>
            <p:cNvPr id="14" name="テキスト ボックス 16"/>
            <p:cNvSpPr txBox="1">
              <a:spLocks noChangeArrowheads="1"/>
            </p:cNvSpPr>
            <p:nvPr/>
          </p:nvSpPr>
          <p:spPr bwMode="auto">
            <a:xfrm>
              <a:off x="2627783" y="3539130"/>
              <a:ext cx="1695034" cy="305651"/>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Univ.-B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7" name="グループ化 31"/>
          <p:cNvGrpSpPr>
            <a:grpSpLocks/>
          </p:cNvGrpSpPr>
          <p:nvPr/>
        </p:nvGrpSpPr>
        <p:grpSpPr bwMode="auto">
          <a:xfrm>
            <a:off x="7014287" y="2689334"/>
            <a:ext cx="1369715" cy="1722084"/>
            <a:chOff x="6804248" y="3539130"/>
            <a:chExt cx="1944216" cy="1800200"/>
          </a:xfrm>
        </p:grpSpPr>
        <p:sp>
          <p:nvSpPr>
            <p:cNvPr id="16" name="角丸四角形 15"/>
            <p:cNvSpPr/>
            <p:nvPr/>
          </p:nvSpPr>
          <p:spPr>
            <a:xfrm>
              <a:off x="6804248"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7" name="Picture 17"/>
            <p:cNvPicPr>
              <a:picLocks noChangeAspect="1" noChangeArrowheads="1"/>
            </p:cNvPicPr>
            <p:nvPr/>
          </p:nvPicPr>
          <p:blipFill>
            <a:blip r:embed="rId3" cstate="print"/>
            <a:srcRect/>
            <a:stretch>
              <a:fillRect/>
            </a:stretch>
          </p:blipFill>
          <p:spPr bwMode="auto">
            <a:xfrm>
              <a:off x="6876256" y="3639341"/>
              <a:ext cx="1795354" cy="1555973"/>
            </a:xfrm>
            <a:prstGeom prst="rect">
              <a:avLst/>
            </a:prstGeom>
            <a:noFill/>
            <a:ln w="9525">
              <a:noFill/>
              <a:miter lim="800000"/>
              <a:headEnd/>
              <a:tailEnd/>
            </a:ln>
          </p:spPr>
        </p:pic>
        <p:sp>
          <p:nvSpPr>
            <p:cNvPr id="18" name="テキスト ボックス 17"/>
            <p:cNvSpPr txBox="1">
              <a:spLocks noChangeArrowheads="1"/>
            </p:cNvSpPr>
            <p:nvPr/>
          </p:nvSpPr>
          <p:spPr bwMode="auto">
            <a:xfrm>
              <a:off x="6876254" y="3611138"/>
              <a:ext cx="1604579" cy="289564"/>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Univ.-X Cloud</a:t>
              </a:r>
              <a:endParaRPr lang="ja-JP" altLang="en-US" sz="1200" dirty="0">
                <a:latin typeface="Arial Unicode MS" pitchFamily="50" charset="-128"/>
                <a:ea typeface="Arial Unicode MS" pitchFamily="50" charset="-128"/>
                <a:cs typeface="Arial Unicode MS" pitchFamily="50" charset="-128"/>
              </a:endParaRPr>
            </a:p>
          </p:txBody>
        </p:sp>
      </p:grpSp>
      <p:cxnSp>
        <p:nvCxnSpPr>
          <p:cNvPr id="19" name="直線コネクタ 18"/>
          <p:cNvCxnSpPr/>
          <p:nvPr/>
        </p:nvCxnSpPr>
        <p:spPr>
          <a:xfrm flipH="1">
            <a:off x="1287544" y="5080399"/>
            <a:ext cx="1590" cy="48123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3197519" y="4994078"/>
            <a:ext cx="1590" cy="522236"/>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7697557" y="4387681"/>
            <a:ext cx="6355" cy="1128635"/>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bwMode="auto">
          <a:xfrm>
            <a:off x="3990429" y="1720536"/>
            <a:ext cx="1873426" cy="2356537"/>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24" name="Picture 17"/>
          <p:cNvPicPr>
            <a:picLocks noChangeAspect="1" noChangeArrowheads="1"/>
          </p:cNvPicPr>
          <p:nvPr/>
        </p:nvPicPr>
        <p:blipFill>
          <a:blip r:embed="rId3" cstate="print"/>
          <a:srcRect/>
          <a:stretch>
            <a:fillRect/>
          </a:stretch>
        </p:blipFill>
        <p:spPr bwMode="auto">
          <a:xfrm>
            <a:off x="4059805" y="1851715"/>
            <a:ext cx="1729763" cy="2036834"/>
          </a:xfrm>
          <a:prstGeom prst="rect">
            <a:avLst/>
          </a:prstGeom>
          <a:noFill/>
          <a:ln w="9525">
            <a:noFill/>
            <a:miter lim="800000"/>
            <a:headEnd/>
            <a:tailEnd/>
          </a:ln>
        </p:spPr>
      </p:pic>
      <p:sp>
        <p:nvSpPr>
          <p:cNvPr id="25" name="テキスト ボックス 45"/>
          <p:cNvSpPr txBox="1">
            <a:spLocks noChangeArrowheads="1"/>
          </p:cNvSpPr>
          <p:nvPr/>
        </p:nvSpPr>
        <p:spPr bwMode="auto">
          <a:xfrm>
            <a:off x="3973780" y="1340769"/>
            <a:ext cx="191210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charset="0"/>
                <a:ea typeface="Osaka" charset="-128"/>
              </a:defRPr>
            </a:lvl1pPr>
            <a:lvl2pPr marL="742950" indent="-285750" eaLnBrk="0" hangingPunct="0">
              <a:defRPr kumimoji="1" sz="2400">
                <a:solidFill>
                  <a:schemeClr val="tx1"/>
                </a:solidFill>
                <a:latin typeface="Times" charset="0"/>
                <a:ea typeface="Osaka" charset="-128"/>
              </a:defRPr>
            </a:lvl2pPr>
            <a:lvl3pPr marL="1143000" indent="-228600" eaLnBrk="0" hangingPunct="0">
              <a:defRPr kumimoji="1" sz="2400">
                <a:solidFill>
                  <a:schemeClr val="tx1"/>
                </a:solidFill>
                <a:latin typeface="Times" charset="0"/>
                <a:ea typeface="Osaka" charset="-128"/>
              </a:defRPr>
            </a:lvl3pPr>
            <a:lvl4pPr marL="1600200" indent="-228600" eaLnBrk="0" hangingPunct="0">
              <a:defRPr kumimoji="1" sz="2400">
                <a:solidFill>
                  <a:schemeClr val="tx1"/>
                </a:solidFill>
                <a:latin typeface="Times" charset="0"/>
                <a:ea typeface="Osaka" charset="-128"/>
              </a:defRPr>
            </a:lvl4pPr>
            <a:lvl5pPr marL="2057400" indent="-228600" eaLnBrk="0" hangingPunct="0">
              <a:defRPr kumimoji="1" sz="2400">
                <a:solidFill>
                  <a:schemeClr val="tx1"/>
                </a:solidFill>
                <a:latin typeface="Times" charset="0"/>
                <a:ea typeface="Osaka" charset="-128"/>
              </a:defRPr>
            </a:lvl5pPr>
            <a:lvl6pPr marL="2514600" indent="-228600" eaLnBrk="0" fontAlgn="base" hangingPunct="0">
              <a:spcBef>
                <a:spcPct val="0"/>
              </a:spcBef>
              <a:spcAft>
                <a:spcPct val="0"/>
              </a:spcAft>
              <a:defRPr kumimoji="1" sz="2400">
                <a:solidFill>
                  <a:schemeClr val="tx1"/>
                </a:solidFill>
                <a:latin typeface="Times" charset="0"/>
                <a:ea typeface="Osaka" charset="-128"/>
              </a:defRPr>
            </a:lvl6pPr>
            <a:lvl7pPr marL="2971800" indent="-228600" eaLnBrk="0" fontAlgn="base" hangingPunct="0">
              <a:spcBef>
                <a:spcPct val="0"/>
              </a:spcBef>
              <a:spcAft>
                <a:spcPct val="0"/>
              </a:spcAft>
              <a:defRPr kumimoji="1" sz="2400">
                <a:solidFill>
                  <a:schemeClr val="tx1"/>
                </a:solidFill>
                <a:latin typeface="Times" charset="0"/>
                <a:ea typeface="Osaka" charset="-128"/>
              </a:defRPr>
            </a:lvl7pPr>
            <a:lvl8pPr marL="3429000" indent="-228600" eaLnBrk="0" fontAlgn="base" hangingPunct="0">
              <a:spcBef>
                <a:spcPct val="0"/>
              </a:spcBef>
              <a:spcAft>
                <a:spcPct val="0"/>
              </a:spcAft>
              <a:defRPr kumimoji="1" sz="2400">
                <a:solidFill>
                  <a:schemeClr val="tx1"/>
                </a:solidFill>
                <a:latin typeface="Times" charset="0"/>
                <a:ea typeface="Osaka" charset="-128"/>
              </a:defRPr>
            </a:lvl8pPr>
            <a:lvl9pPr marL="3886200" indent="-228600" eaLnBrk="0" fontAlgn="base" hangingPunct="0">
              <a:spcBef>
                <a:spcPct val="0"/>
              </a:spcBef>
              <a:spcAft>
                <a:spcPct val="0"/>
              </a:spcAft>
              <a:defRPr kumimoji="1" sz="2400">
                <a:solidFill>
                  <a:schemeClr val="tx1"/>
                </a:solidFill>
                <a:latin typeface="Times" charset="0"/>
                <a:ea typeface="Osaka" charset="-128"/>
              </a:defRPr>
            </a:lvl9pPr>
          </a:lstStyle>
          <a:p>
            <a:pPr eaLnBrk="1" hangingPunct="1">
              <a:defRPr/>
            </a:pP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NII</a:t>
            </a:r>
            <a:r>
              <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 </a:t>
            </a: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Cloud</a:t>
            </a:r>
            <a:endPar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899592" y="1844824"/>
            <a:ext cx="1868817"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defRPr/>
            </a:pPr>
            <a:r>
              <a:rPr lang="ja-JP" altLang="en-US" sz="2000" dirty="0" smtClean="0">
                <a:latin typeface="Arial Unicode MS" pitchFamily="50" charset="-128"/>
                <a:ea typeface="Arial Unicode MS" pitchFamily="50" charset="-128"/>
                <a:cs typeface="Arial Unicode MS" pitchFamily="50" charset="-128"/>
              </a:rPr>
              <a:t>アカデミック</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コミュニティ</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クラウド</a:t>
            </a:r>
            <a:endParaRPr lang="ja-JP" altLang="en-US" sz="2000" dirty="0">
              <a:latin typeface="Arial Unicode MS" pitchFamily="50" charset="-128"/>
              <a:ea typeface="Arial Unicode MS" pitchFamily="50" charset="-128"/>
              <a:cs typeface="Arial Unicode MS" pitchFamily="50" charset="-128"/>
            </a:endParaRPr>
          </a:p>
        </p:txBody>
      </p:sp>
      <p:cxnSp>
        <p:nvCxnSpPr>
          <p:cNvPr id="30" name="直線矢印コネクタ 29"/>
          <p:cNvCxnSpPr/>
          <p:nvPr/>
        </p:nvCxnSpPr>
        <p:spPr>
          <a:xfrm flipH="1">
            <a:off x="4924758" y="4117930"/>
            <a:ext cx="1589" cy="1398384"/>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円弧 33"/>
          <p:cNvSpPr/>
          <p:nvPr/>
        </p:nvSpPr>
        <p:spPr>
          <a:xfrm>
            <a:off x="5117026" y="2231840"/>
            <a:ext cx="2388262" cy="3329795"/>
          </a:xfrm>
          <a:prstGeom prst="arc">
            <a:avLst>
              <a:gd name="adj1" fmla="val 694650"/>
              <a:gd name="adj2" fmla="val 10849693"/>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5" name="円弧 34"/>
          <p:cNvSpPr/>
          <p:nvPr/>
        </p:nvSpPr>
        <p:spPr>
          <a:xfrm>
            <a:off x="3197520" y="1785131"/>
            <a:ext cx="1414206" cy="3901666"/>
          </a:xfrm>
          <a:prstGeom prst="arc">
            <a:avLst>
              <a:gd name="adj1" fmla="val 784123"/>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6" name="円弧 35"/>
          <p:cNvSpPr/>
          <p:nvPr/>
        </p:nvSpPr>
        <p:spPr>
          <a:xfrm>
            <a:off x="1289135" y="1819660"/>
            <a:ext cx="1833702" cy="3901666"/>
          </a:xfrm>
          <a:prstGeom prst="arc">
            <a:avLst>
              <a:gd name="adj1" fmla="val 2449260"/>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pic>
        <p:nvPicPr>
          <p:cNvPr id="39" name="Picture 42" descr="H:\home\nobukazu\My Dropbox\dat\201103\GRC-H23-plan\SINET4.png"/>
          <p:cNvPicPr>
            <a:picLocks noChangeAspect="1" noChangeArrowheads="1"/>
          </p:cNvPicPr>
          <p:nvPr/>
        </p:nvPicPr>
        <p:blipFill>
          <a:blip r:embed="rId4" cstate="print"/>
          <a:srcRect/>
          <a:stretch>
            <a:fillRect/>
          </a:stretch>
        </p:blipFill>
        <p:spPr bwMode="auto">
          <a:xfrm>
            <a:off x="4250846" y="5479219"/>
            <a:ext cx="1031259" cy="451022"/>
          </a:xfrm>
          <a:prstGeom prst="rect">
            <a:avLst/>
          </a:prstGeom>
          <a:noFill/>
          <a:ln w="9525">
            <a:noFill/>
            <a:miter lim="800000"/>
            <a:headEnd/>
            <a:tailEnd/>
          </a:ln>
        </p:spPr>
      </p:pic>
      <p:sp>
        <p:nvSpPr>
          <p:cNvPr id="40" name="角丸四角形 39"/>
          <p:cNvSpPr/>
          <p:nvPr/>
        </p:nvSpPr>
        <p:spPr>
          <a:xfrm>
            <a:off x="4201687" y="2542143"/>
            <a:ext cx="2497318" cy="558174"/>
          </a:xfrm>
          <a:prstGeom prst="roundRect">
            <a:avLst>
              <a:gd name="adj" fmla="val 47436"/>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教育クラウド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1" name="角丸四角形 40"/>
          <p:cNvSpPr/>
          <p:nvPr/>
        </p:nvSpPr>
        <p:spPr>
          <a:xfrm>
            <a:off x="4204863" y="3429000"/>
            <a:ext cx="2494143" cy="450772"/>
          </a:xfrm>
          <a:prstGeom prst="roundRect">
            <a:avLst>
              <a:gd name="adj" fmla="val 47436"/>
            </a:avLst>
          </a:prstGeom>
          <a:solidFill>
            <a:schemeClr val="accent5">
              <a:lumMod val="75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研究クラウド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2" name="テキスト ボックス 41"/>
          <p:cNvSpPr txBox="1"/>
          <p:nvPr/>
        </p:nvSpPr>
        <p:spPr>
          <a:xfrm>
            <a:off x="5436097" y="5579948"/>
            <a:ext cx="2807179" cy="338554"/>
          </a:xfrm>
          <a:prstGeom prst="rect">
            <a:avLst/>
          </a:prstGeom>
          <a:noFill/>
        </p:spPr>
        <p:txBody>
          <a:bodyPr wrap="none" rtlCol="0">
            <a:spAutoFit/>
          </a:bodyPr>
          <a:lstStyle/>
          <a:p>
            <a:r>
              <a:rPr kumimoji="1" lang="en-US" altLang="ja-JP" sz="1600" dirty="0" smtClean="0">
                <a:latin typeface="Arial Unicode MS" pitchFamily="50" charset="-128"/>
                <a:ea typeface="Arial Unicode MS" pitchFamily="50" charset="-128"/>
                <a:cs typeface="Arial Unicode MS" pitchFamily="50" charset="-128"/>
              </a:rPr>
              <a:t>Science Information </a:t>
            </a:r>
            <a:r>
              <a:rPr lang="en-US" altLang="ja-JP" sz="1600" dirty="0" smtClean="0">
                <a:latin typeface="Arial Unicode MS" pitchFamily="50" charset="-128"/>
                <a:ea typeface="Arial Unicode MS" pitchFamily="50" charset="-128"/>
                <a:cs typeface="Arial Unicode MS" pitchFamily="50" charset="-128"/>
              </a:rPr>
              <a:t>N</a:t>
            </a:r>
            <a:r>
              <a:rPr kumimoji="1" lang="en-US" altLang="ja-JP" sz="1600" dirty="0" smtClean="0">
                <a:latin typeface="Arial Unicode MS" pitchFamily="50" charset="-128"/>
                <a:ea typeface="Arial Unicode MS" pitchFamily="50" charset="-128"/>
                <a:cs typeface="Arial Unicode MS" pitchFamily="50" charset="-128"/>
              </a:rPr>
              <a:t>etwork</a:t>
            </a:r>
            <a:endParaRPr kumimoji="1" lang="ja-JP" altLang="en-US" sz="1600" dirty="0">
              <a:latin typeface="Arial Unicode MS" pitchFamily="50" charset="-128"/>
              <a:ea typeface="Arial Unicode MS" pitchFamily="50" charset="-128"/>
              <a:cs typeface="Arial Unicode MS" pitchFamily="50" charset="-128"/>
            </a:endParaRPr>
          </a:p>
        </p:txBody>
      </p:sp>
      <p:sp>
        <p:nvSpPr>
          <p:cNvPr id="43" name="Rectangle 3"/>
          <p:cNvSpPr>
            <a:spLocks noGrp="1" noChangeArrowheads="1"/>
          </p:cNvSpPr>
          <p:nvPr>
            <p:ph type="title"/>
          </p:nvPr>
        </p:nvSpPr>
        <p:spPr>
          <a:xfrm>
            <a:off x="251520" y="116632"/>
            <a:ext cx="6336704" cy="648072"/>
          </a:xfrm>
        </p:spPr>
        <p:txBody>
          <a:bodyPr/>
          <a:lstStyle/>
          <a:p>
            <a:r>
              <a:rPr lang="ja-JP" altLang="en-US" sz="3600" dirty="0" smtClean="0">
                <a:latin typeface="HGPｺﾞｼｯｸE" pitchFamily="50" charset="-128"/>
                <a:ea typeface="HGPｺﾞｼｯｸE" pitchFamily="50" charset="-128"/>
                <a:cs typeface="Arial Unicode MS" pitchFamily="50" charset="-128"/>
              </a:rPr>
              <a:t>アカデミックコミュニティクラウド</a:t>
            </a:r>
            <a:endParaRPr lang="en-US" altLang="ja-JP" sz="3600" dirty="0">
              <a:latin typeface="HGPｺﾞｼｯｸE" pitchFamily="50" charset="-128"/>
              <a:ea typeface="HGPｺﾞｼｯｸE" pitchFamily="50" charset="-128"/>
              <a:cs typeface="Arial Unicode MS" pitchFamily="50" charset="-128"/>
            </a:endParaRPr>
          </a:p>
        </p:txBody>
      </p:sp>
      <p:sp>
        <p:nvSpPr>
          <p:cNvPr id="37" name="スライド番号プレースホルダ 3"/>
          <p:cNvSpPr>
            <a:spLocks noGrp="1"/>
          </p:cNvSpPr>
          <p:nvPr>
            <p:ph type="sldNum" sz="quarter" idx="10"/>
          </p:nvPr>
        </p:nvSpPr>
        <p:spPr>
          <a:xfrm>
            <a:off x="8572500" y="6572273"/>
            <a:ext cx="499697" cy="142875"/>
          </a:xfrm>
        </p:spPr>
        <p:txBody>
          <a:bodyPr/>
          <a:lstStyle/>
          <a:p>
            <a:fld id="{5439E483-02C4-4ADB-9EBD-9E13461B977D}" type="slidenum">
              <a:rPr lang="ja-JP" altLang="en-US" sz="900" smtClean="0">
                <a:latin typeface="Arial Unicode MS" pitchFamily="50" charset="-128"/>
                <a:ea typeface="Arial Unicode MS" pitchFamily="50" charset="-128"/>
                <a:cs typeface="Arial Unicode MS" pitchFamily="50" charset="-128"/>
              </a:rPr>
              <a:pPr/>
              <a:t>29</a:t>
            </a:fld>
            <a:endParaRPr lang="ja-JP" altLang="en-US" sz="900" dirty="0">
              <a:latin typeface="Arial Unicode MS" pitchFamily="50" charset="-128"/>
              <a:ea typeface="Arial Unicode MS" pitchFamily="50" charset="-128"/>
              <a:cs typeface="Arial Unicode MS" pitchFamily="50" charset="-128"/>
            </a:endParaRPr>
          </a:p>
        </p:txBody>
      </p:sp>
      <p:sp>
        <p:nvSpPr>
          <p:cNvPr id="38" name="角丸四角形 37"/>
          <p:cNvSpPr/>
          <p:nvPr/>
        </p:nvSpPr>
        <p:spPr>
          <a:xfrm>
            <a:off x="827584" y="4797152"/>
            <a:ext cx="7704856" cy="648072"/>
          </a:xfrm>
          <a:prstGeom prst="roundRect">
            <a:avLst>
              <a:gd name="adj" fmla="val 30504"/>
            </a:avLst>
          </a:prstGeom>
          <a:solidFill>
            <a:schemeClr val="tx2">
              <a:lumMod val="60000"/>
              <a:lumOff val="40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lvl="0" algn="ctr" eaLnBrk="0" hangingPunct="0">
              <a:defRPr/>
            </a:pPr>
            <a:r>
              <a:rPr lang="ja-JP" altLang="en-US" sz="3200" dirty="0" smtClean="0">
                <a:solidFill>
                  <a:schemeClr val="bg1"/>
                </a:solidFill>
                <a:latin typeface="Arial Unicode MS" pitchFamily="50" charset="-128"/>
                <a:ea typeface="Arial Unicode MS" pitchFamily="50" charset="-128"/>
                <a:cs typeface="Arial Unicode MS" pitchFamily="50" charset="-128"/>
              </a:rPr>
              <a:t>インタークラウド基盤　（</a:t>
            </a:r>
            <a:r>
              <a:rPr lang="en-US" altLang="ja-JP" sz="3200" dirty="0" smtClean="0">
                <a:solidFill>
                  <a:schemeClr val="bg1"/>
                </a:solidFill>
                <a:latin typeface="Arial Unicode MS" pitchFamily="50" charset="-128"/>
                <a:ea typeface="Arial Unicode MS" pitchFamily="50" charset="-128"/>
                <a:cs typeface="Arial Unicode MS" pitchFamily="50" charset="-128"/>
              </a:rPr>
              <a:t>Hub</a:t>
            </a:r>
            <a:r>
              <a:rPr lang="ja-JP" altLang="en-US" sz="3200" dirty="0" smtClean="0">
                <a:solidFill>
                  <a:schemeClr val="bg1"/>
                </a:solidFill>
                <a:latin typeface="Arial Unicode MS" pitchFamily="50" charset="-128"/>
                <a:ea typeface="Arial Unicode MS" pitchFamily="50" charset="-128"/>
                <a:cs typeface="Arial Unicode MS" pitchFamily="50" charset="-128"/>
              </a:rPr>
              <a:t>）</a:t>
            </a:r>
            <a:endParaRPr lang="en-US" altLang="ja-JP" sz="3200" dirty="0">
              <a:solidFill>
                <a:schemeClr val="bg1"/>
              </a:solidFill>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16632"/>
            <a:ext cx="2232248" cy="582594"/>
          </a:xfrm>
        </p:spPr>
        <p:txBody>
          <a:bodyPr/>
          <a:lstStyle/>
          <a:p>
            <a:r>
              <a:rPr lang="ja-JP" altLang="en-US" dirty="0" smtClean="0">
                <a:latin typeface="HGP創英角ｺﾞｼｯｸUB" pitchFamily="50" charset="-128"/>
                <a:ea typeface="HGP創英角ｺﾞｼｯｸUB" pitchFamily="50" charset="-128"/>
              </a:rPr>
              <a:t>内容</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052736"/>
            <a:ext cx="8424936" cy="5256584"/>
          </a:xfrm>
        </p:spPr>
        <p:txBody>
          <a:bodyPr/>
          <a:lstStyle/>
          <a:p>
            <a:r>
              <a:rPr kumimoji="1" lang="ja-JP" altLang="en-US" sz="2800" dirty="0" smtClean="0">
                <a:latin typeface="HGP創英角ｺﾞｼｯｸUB" pitchFamily="50" charset="-128"/>
                <a:ea typeface="HGP創英角ｺﾞｼｯｸUB" pitchFamily="50" charset="-128"/>
              </a:rPr>
              <a:t>教育クラウド　</a:t>
            </a:r>
            <a:r>
              <a:rPr kumimoji="1" lang="en-US" altLang="ja-JP" sz="2800" dirty="0" err="1" smtClean="0">
                <a:latin typeface="HGP創英角ｺﾞｼｯｸUB" pitchFamily="50" charset="-128"/>
                <a:ea typeface="HGP創英角ｺﾞｼｯｸUB" pitchFamily="50" charset="-128"/>
              </a:rPr>
              <a:t>edubase</a:t>
            </a:r>
            <a:r>
              <a:rPr kumimoji="1" lang="en-US" altLang="ja-JP" sz="2800" dirty="0" smtClean="0">
                <a:latin typeface="HGP創英角ｺﾞｼｯｸUB" pitchFamily="50" charset="-128"/>
                <a:ea typeface="HGP創英角ｺﾞｼｯｸUB" pitchFamily="50" charset="-128"/>
              </a:rPr>
              <a:t> Cloud</a:t>
            </a:r>
            <a:r>
              <a:rPr kumimoji="1" lang="ja-JP" altLang="en-US" sz="2800" dirty="0" smtClean="0">
                <a:latin typeface="HGP創英角ｺﾞｼｯｸUB" pitchFamily="50" charset="-128"/>
                <a:ea typeface="HGP創英角ｺﾞｼｯｸUB" pitchFamily="50" charset="-128"/>
              </a:rPr>
              <a:t>　</a:t>
            </a:r>
            <a:r>
              <a:rPr kumimoji="1" lang="en-US" altLang="ja-JP" sz="2800" dirty="0" smtClean="0">
                <a:latin typeface="HGP創英角ｺﾞｼｯｸUB" pitchFamily="50" charset="-128"/>
                <a:ea typeface="HGP創英角ｺﾞｼｯｸUB" pitchFamily="50" charset="-128"/>
              </a:rPr>
              <a:t>(</a:t>
            </a:r>
            <a:r>
              <a:rPr kumimoji="1" lang="ja-JP" altLang="en-US" sz="2800" dirty="0" smtClean="0">
                <a:latin typeface="HGP創英角ｺﾞｼｯｸUB" pitchFamily="50" charset="-128"/>
                <a:ea typeface="HGP創英角ｺﾞｼｯｸUB" pitchFamily="50" charset="-128"/>
              </a:rPr>
              <a:t>運用　</a:t>
            </a:r>
            <a:r>
              <a:rPr kumimoji="1" lang="en-US" altLang="ja-JP" sz="2800" dirty="0" smtClean="0">
                <a:latin typeface="HGP創英角ｺﾞｼｯｸUB" pitchFamily="50" charset="-128"/>
                <a:ea typeface="HGP創英角ｺﾞｼｯｸUB" pitchFamily="50" charset="-128"/>
              </a:rPr>
              <a:t>2010.5 - )</a:t>
            </a:r>
          </a:p>
          <a:p>
            <a:pPr lvl="1"/>
            <a:r>
              <a:rPr lang="ja-JP" altLang="en-US" sz="2000" dirty="0" smtClean="0">
                <a:latin typeface="HGP創英角ｺﾞｼｯｸUB" pitchFamily="50" charset="-128"/>
                <a:ea typeface="HGP創英角ｺﾞｼｯｸUB" pitchFamily="50" charset="-128"/>
              </a:rPr>
              <a:t>アカデミッククラウドシンポジューム</a:t>
            </a:r>
            <a:r>
              <a:rPr lang="en-US" altLang="ja-JP" sz="2000" dirty="0" smtClean="0">
                <a:latin typeface="HGP創英角ｺﾞｼｯｸUB" pitchFamily="50" charset="-128"/>
                <a:ea typeface="HGP創英角ｺﾞｼｯｸUB" pitchFamily="50" charset="-128"/>
              </a:rPr>
              <a:t>2011</a:t>
            </a:r>
            <a:r>
              <a:rPr lang="ja-JP" altLang="en-US" sz="2000" dirty="0" smtClean="0">
                <a:latin typeface="HGP創英角ｺﾞｼｯｸUB" pitchFamily="50" charset="-128"/>
                <a:ea typeface="HGP創英角ｺﾞｼｯｸUB" pitchFamily="50" charset="-128"/>
              </a:rPr>
              <a:t>　「教育クラウド </a:t>
            </a:r>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a:t>
            </a:r>
            <a:r>
              <a:rPr lang="ja-JP" altLang="en-US" sz="2000" dirty="0" smtClean="0">
                <a:latin typeface="HGP創英角ｺﾞｼｯｸUB" pitchFamily="50" charset="-128"/>
                <a:ea typeface="HGP創英角ｺﾞｼｯｸUB" pitchFamily="50" charset="-128"/>
              </a:rPr>
              <a:t>の利用事例と運用」 アップデート</a:t>
            </a:r>
            <a:endParaRPr lang="en-US" altLang="ja-JP" sz="2000" dirty="0" smtClean="0">
              <a:latin typeface="HGP創英角ｺﾞｼｯｸUB" pitchFamily="50" charset="-128"/>
              <a:ea typeface="HGP創英角ｺﾞｼｯｸUB" pitchFamily="50" charset="-128"/>
            </a:endParaRPr>
          </a:p>
          <a:p>
            <a:pPr lvl="1"/>
            <a:r>
              <a:rPr kumimoji="1" lang="ja-JP" altLang="en-US" sz="2000" dirty="0" smtClean="0">
                <a:latin typeface="HGP創英角ｺﾞｼｯｸUB" pitchFamily="50" charset="-128"/>
                <a:ea typeface="HGP創英角ｺﾞｼｯｸUB" pitchFamily="50" charset="-128"/>
              </a:rPr>
              <a:t>クラウド利用状況可視化デモ</a:t>
            </a:r>
            <a:endParaRPr kumimoji="1" lang="en-US" altLang="ja-JP" sz="2000" dirty="0" smtClean="0">
              <a:latin typeface="HGP創英角ｺﾞｼｯｸUB" pitchFamily="50" charset="-128"/>
              <a:ea typeface="HGP創英角ｺﾞｼｯｸUB" pitchFamily="50" charset="-128"/>
            </a:endParaRPr>
          </a:p>
          <a:p>
            <a:r>
              <a:rPr lang="ja-JP" altLang="en-US" sz="2800" dirty="0" smtClean="0">
                <a:latin typeface="HGP創英角ｺﾞｼｯｸUB" pitchFamily="50" charset="-128"/>
                <a:ea typeface="HGP創英角ｺﾞｼｯｸUB" pitchFamily="50" charset="-128"/>
              </a:rPr>
              <a:t>研究クラウド　</a:t>
            </a:r>
            <a:r>
              <a:rPr lang="en-US" altLang="ja-JP" sz="2800" dirty="0" err="1" smtClean="0">
                <a:latin typeface="HGP創英角ｺﾞｼｯｸUB" pitchFamily="50" charset="-128"/>
                <a:ea typeface="HGP創英角ｺﾞｼｯｸUB" pitchFamily="50" charset="-128"/>
              </a:rPr>
              <a:t>gunnii</a:t>
            </a:r>
            <a:r>
              <a:rPr lang="ja-JP" altLang="en-US" sz="2800" dirty="0" smtClean="0">
                <a:latin typeface="HGP創英角ｺﾞｼｯｸUB" pitchFamily="50" charset="-128"/>
                <a:ea typeface="HGP創英角ｺﾞｼｯｸUB" pitchFamily="50" charset="-128"/>
              </a:rPr>
              <a:t> </a:t>
            </a:r>
            <a:r>
              <a:rPr lang="en-US" altLang="ja-JP" sz="2800" dirty="0" smtClean="0">
                <a:latin typeface="HGP創英角ｺﾞｼｯｸUB" pitchFamily="50" charset="-128"/>
                <a:ea typeface="HGP創英角ｺﾞｼｯｸUB" pitchFamily="50" charset="-128"/>
              </a:rPr>
              <a:t>+ </a:t>
            </a:r>
            <a:r>
              <a:rPr lang="en-US" altLang="ja-JP" sz="2800" dirty="0" err="1" smtClean="0">
                <a:latin typeface="HGP創英角ｺﾞｼｯｸUB" pitchFamily="50" charset="-128"/>
                <a:ea typeface="HGP創英角ｺﾞｼｯｸUB" pitchFamily="50" charset="-128"/>
              </a:rPr>
              <a:t>tinii</a:t>
            </a:r>
            <a:r>
              <a:rPr lang="en-US" altLang="ja-JP" sz="2800" dirty="0" smtClean="0">
                <a:latin typeface="HGP創英角ｺﾞｼｯｸUB" pitchFamily="50" charset="-128"/>
                <a:ea typeface="HGP創英角ｺﾞｼｯｸUB" pitchFamily="50" charset="-128"/>
              </a:rPr>
              <a:t> (</a:t>
            </a:r>
            <a:r>
              <a:rPr lang="ja-JP" altLang="en-US" sz="2800" dirty="0" smtClean="0">
                <a:latin typeface="HGP創英角ｺﾞｼｯｸUB" pitchFamily="50" charset="-128"/>
                <a:ea typeface="HGP創英角ｺﾞｼｯｸUB" pitchFamily="50" charset="-128"/>
              </a:rPr>
              <a:t>運用　</a:t>
            </a:r>
            <a:r>
              <a:rPr lang="en-US" altLang="ja-JP" sz="2800" dirty="0" smtClean="0">
                <a:latin typeface="HGP創英角ｺﾞｼｯｸUB" pitchFamily="50" charset="-128"/>
                <a:ea typeface="HGP創英角ｺﾞｼｯｸUB" pitchFamily="50" charset="-128"/>
              </a:rPr>
              <a:t>2012.7 - )</a:t>
            </a: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err="1" smtClean="0">
                <a:latin typeface="HGP創英角ｺﾞｼｯｸUB" pitchFamily="50" charset="-128"/>
                <a:ea typeface="HGP創英角ｺﾞｼｯｸUB" pitchFamily="50" charset="-128"/>
              </a:rPr>
              <a:t>dodai</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クラスタ構築デモ</a:t>
            </a:r>
            <a:r>
              <a:rPr lang="en-US" altLang="ja-JP" sz="2000" dirty="0" smtClean="0">
                <a:latin typeface="HGP創英角ｺﾞｼｯｸUB" pitchFamily="50" charset="-128"/>
                <a:ea typeface="HGP創英角ｺﾞｼｯｸUB" pitchFamily="50" charset="-128"/>
              </a:rPr>
              <a:t>@</a:t>
            </a:r>
            <a:r>
              <a:rPr lang="en-US" altLang="ja-JP" sz="2000" dirty="0" err="1" smtClean="0">
                <a:latin typeface="HGP創英角ｺﾞｼｯｸUB" pitchFamily="50" charset="-128"/>
                <a:ea typeface="HGP創英角ｺﾞｼｯｸUB" pitchFamily="50" charset="-128"/>
              </a:rPr>
              <a:t>gunnii</a:t>
            </a:r>
            <a:r>
              <a:rPr lang="en-US" altLang="ja-JP" sz="2000" dirty="0" smtClean="0">
                <a:latin typeface="HGP創英角ｺﾞｼｯｸUB" pitchFamily="50" charset="-128"/>
                <a:ea typeface="HGP創英角ｺﾞｼｯｸUB" pitchFamily="50" charset="-128"/>
              </a:rPr>
              <a:t> </a:t>
            </a:r>
          </a:p>
          <a:p>
            <a:pPr lvl="1"/>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Cloud#16</a:t>
            </a:r>
            <a:r>
              <a:rPr lang="ja-JP" altLang="en-US" sz="2000" dirty="0" smtClean="0">
                <a:latin typeface="HGP創英角ｺﾞｼｯｸUB" pitchFamily="50" charset="-128"/>
                <a:ea typeface="HGP創英角ｺﾞｼｯｸUB" pitchFamily="50" charset="-128"/>
              </a:rPr>
              <a:t>デモ</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トップエスイー　クラウドコース　クラウド基盤構築演習</a:t>
            </a:r>
            <a:endParaRPr lang="en-US" altLang="ja-JP" sz="2000" dirty="0" smtClean="0">
              <a:latin typeface="HGP創英角ｺﾞｼｯｸUB" pitchFamily="50" charset="-128"/>
              <a:ea typeface="HGP創英角ｺﾞｼｯｸUB" pitchFamily="50" charset="-128"/>
            </a:endParaRPr>
          </a:p>
          <a:p>
            <a:r>
              <a:rPr lang="ja-JP" altLang="en-US" sz="2800" dirty="0" smtClean="0">
                <a:latin typeface="HGP創英角ｺﾞｼｯｸUB" pitchFamily="50" charset="-128"/>
                <a:ea typeface="HGP創英角ｺﾞｼｯｸUB" pitchFamily="50" charset="-128"/>
              </a:rPr>
              <a:t>インタークラウド基盤 </a:t>
            </a:r>
            <a:r>
              <a:rPr lang="en-US" altLang="ja-JP" sz="2800" dirty="0" smtClean="0">
                <a:latin typeface="HGP創英角ｺﾞｼｯｸUB" pitchFamily="50" charset="-128"/>
                <a:ea typeface="HGP創英角ｺﾞｼｯｸUB" pitchFamily="50" charset="-128"/>
              </a:rPr>
              <a:t>(</a:t>
            </a:r>
            <a:r>
              <a:rPr lang="ja-JP" altLang="en-US" sz="2800" dirty="0" smtClean="0">
                <a:latin typeface="HGP創英角ｺﾞｼｯｸUB" pitchFamily="50" charset="-128"/>
                <a:ea typeface="HGP創英角ｺﾞｼｯｸUB" pitchFamily="50" charset="-128"/>
              </a:rPr>
              <a:t>実験　</a:t>
            </a:r>
            <a:r>
              <a:rPr lang="en-US" altLang="ja-JP" sz="2800" dirty="0" smtClean="0">
                <a:latin typeface="HGP創英角ｺﾞｼｯｸUB" pitchFamily="50" charset="-128"/>
                <a:ea typeface="HGP創英角ｺﾞｼｯｸUB" pitchFamily="50" charset="-128"/>
              </a:rPr>
              <a:t>2012.10 – [</a:t>
            </a:r>
            <a:r>
              <a:rPr lang="ja-JP" altLang="en-US" sz="2800" dirty="0" smtClean="0">
                <a:latin typeface="HGP創英角ｺﾞｼｯｸUB" pitchFamily="50" charset="-128"/>
                <a:ea typeface="HGP創英角ｺﾞｼｯｸUB" pitchFamily="50" charset="-128"/>
              </a:rPr>
              <a:t>予定</a:t>
            </a:r>
            <a:r>
              <a:rPr lang="en-US" altLang="ja-JP" sz="2800" dirty="0" smtClean="0">
                <a:latin typeface="HGP創英角ｺﾞｼｯｸUB" pitchFamily="50" charset="-128"/>
                <a:ea typeface="HGP創英角ｺﾞｼｯｸUB" pitchFamily="50" charset="-128"/>
              </a:rPr>
              <a:t>] )</a:t>
            </a: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smtClean="0">
                <a:latin typeface="HGP創英角ｺﾞｼｯｸUB" pitchFamily="50" charset="-128"/>
                <a:ea typeface="HGP創英角ｺﾞｼｯｸUB" pitchFamily="50" charset="-128"/>
              </a:rPr>
              <a:t>colony</a:t>
            </a:r>
          </a:p>
          <a:p>
            <a:pPr lvl="1"/>
            <a:r>
              <a:rPr lang="ja-JP" altLang="en-US" sz="2000" dirty="0" smtClean="0">
                <a:latin typeface="HGP創英角ｺﾞｼｯｸUB" pitchFamily="50" charset="-128"/>
                <a:ea typeface="HGP創英角ｺﾞｼｯｸUB" pitchFamily="50" charset="-128"/>
              </a:rPr>
              <a:t>分散オブジェクトストア予備実験</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クラウドマイグレーションデモ</a:t>
            </a:r>
            <a:endParaRPr lang="en-US" altLang="ja-JP" sz="2000" dirty="0" smtClean="0">
              <a:latin typeface="HGP創英角ｺﾞｼｯｸUB" pitchFamily="50" charset="-128"/>
              <a:ea typeface="HGP創英角ｺﾞｼｯｸUB" pitchFamily="50" charset="-128"/>
            </a:endParaRPr>
          </a:p>
          <a:p>
            <a:pPr lvl="1"/>
            <a:endParaRPr lang="en-US" altLang="ja-JP" sz="2400" dirty="0" smtClean="0">
              <a:latin typeface="HGP創英角ｺﾞｼｯｸUB" pitchFamily="50" charset="-128"/>
              <a:ea typeface="HGP創英角ｺﾞｼｯｸUB" pitchFamily="50" charset="-128"/>
            </a:endParaRPr>
          </a:p>
          <a:p>
            <a:endParaRPr kumimoji="1" lang="ja-JP" altLang="en-US" sz="2800" dirty="0">
              <a:latin typeface="HGP創英角ｺﾞｼｯｸUB" pitchFamily="50" charset="-128"/>
              <a:ea typeface="HGP創英角ｺﾞｼｯｸUB" pitchFamily="50"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3"/>
          <p:cNvGrpSpPr/>
          <p:nvPr/>
        </p:nvGrpSpPr>
        <p:grpSpPr>
          <a:xfrm>
            <a:off x="3275856" y="3933056"/>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3" name="グループ化 74"/>
          <p:cNvGrpSpPr/>
          <p:nvPr/>
        </p:nvGrpSpPr>
        <p:grpSpPr>
          <a:xfrm>
            <a:off x="3275856" y="2636912"/>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514382"/>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84784"/>
            <a:ext cx="6099720" cy="3888432"/>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92896"/>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82498"/>
            <a:ext cx="382952" cy="531877"/>
          </a:xfrm>
          <a:prstGeom prst="rect">
            <a:avLst/>
          </a:prstGeom>
          <a:noFill/>
          <a:ln w="9525">
            <a:noFill/>
            <a:miter lim="800000"/>
            <a:headEnd/>
            <a:tailEnd/>
          </a:ln>
        </p:spPr>
      </p:pic>
      <p:sp>
        <p:nvSpPr>
          <p:cNvPr id="30" name="円柱 29"/>
          <p:cNvSpPr/>
          <p:nvPr/>
        </p:nvSpPr>
        <p:spPr>
          <a:xfrm>
            <a:off x="6340904"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862518"/>
            <a:ext cx="382952" cy="531877"/>
          </a:xfrm>
          <a:prstGeom prst="rect">
            <a:avLst/>
          </a:prstGeom>
          <a:noFill/>
          <a:ln w="9525">
            <a:noFill/>
            <a:miter lim="800000"/>
            <a:headEnd/>
            <a:tailEnd/>
          </a:ln>
        </p:spPr>
      </p:pic>
      <p:sp>
        <p:nvSpPr>
          <p:cNvPr id="32" name="円柱 31"/>
          <p:cNvSpPr/>
          <p:nvPr/>
        </p:nvSpPr>
        <p:spPr>
          <a:xfrm>
            <a:off x="6606024" y="322255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754506"/>
            <a:ext cx="382952" cy="531877"/>
          </a:xfrm>
          <a:prstGeom prst="rect">
            <a:avLst/>
          </a:prstGeom>
          <a:noFill/>
          <a:ln w="9525">
            <a:noFill/>
            <a:miter lim="800000"/>
            <a:headEnd/>
            <a:tailEnd/>
          </a:ln>
        </p:spPr>
      </p:pic>
      <p:sp>
        <p:nvSpPr>
          <p:cNvPr id="34" name="円柱 33"/>
          <p:cNvSpPr/>
          <p:nvPr/>
        </p:nvSpPr>
        <p:spPr>
          <a:xfrm>
            <a:off x="6916968" y="311454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717032"/>
            <a:ext cx="382952" cy="531877"/>
          </a:xfrm>
          <a:prstGeom prst="rect">
            <a:avLst/>
          </a:prstGeom>
          <a:noFill/>
          <a:ln w="9525">
            <a:noFill/>
            <a:miter lim="800000"/>
            <a:headEnd/>
            <a:tailEnd/>
          </a:ln>
        </p:spPr>
      </p:pic>
      <p:sp>
        <p:nvSpPr>
          <p:cNvPr id="36" name="円柱 35"/>
          <p:cNvSpPr/>
          <p:nvPr/>
        </p:nvSpPr>
        <p:spPr>
          <a:xfrm>
            <a:off x="6493304"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97052"/>
            <a:ext cx="382952" cy="531877"/>
          </a:xfrm>
          <a:prstGeom prst="rect">
            <a:avLst/>
          </a:prstGeom>
          <a:noFill/>
          <a:ln w="9525">
            <a:noFill/>
            <a:miter lim="800000"/>
            <a:headEnd/>
            <a:tailEnd/>
          </a:ln>
        </p:spPr>
      </p:pic>
      <p:sp>
        <p:nvSpPr>
          <p:cNvPr id="38" name="円柱 37"/>
          <p:cNvSpPr/>
          <p:nvPr/>
        </p:nvSpPr>
        <p:spPr>
          <a:xfrm>
            <a:off x="6758424" y="425709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89040"/>
            <a:ext cx="382952" cy="531877"/>
          </a:xfrm>
          <a:prstGeom prst="rect">
            <a:avLst/>
          </a:prstGeom>
          <a:noFill/>
          <a:ln w="9525">
            <a:noFill/>
            <a:miter lim="800000"/>
            <a:headEnd/>
            <a:tailEnd/>
          </a:ln>
        </p:spPr>
      </p:pic>
      <p:sp>
        <p:nvSpPr>
          <p:cNvPr id="40" name="円柱 39"/>
          <p:cNvSpPr/>
          <p:nvPr/>
        </p:nvSpPr>
        <p:spPr>
          <a:xfrm>
            <a:off x="7069368" y="41490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645024"/>
            <a:ext cx="382952" cy="531877"/>
          </a:xfrm>
          <a:prstGeom prst="rect">
            <a:avLst/>
          </a:prstGeom>
          <a:noFill/>
          <a:ln w="9525">
            <a:noFill/>
            <a:miter lim="800000"/>
            <a:headEnd/>
            <a:tailEnd/>
          </a:ln>
        </p:spPr>
      </p:pic>
      <p:sp>
        <p:nvSpPr>
          <p:cNvPr id="42" name="円柱 41"/>
          <p:cNvSpPr/>
          <p:nvPr/>
        </p:nvSpPr>
        <p:spPr>
          <a:xfrm>
            <a:off x="7503368"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825044"/>
            <a:ext cx="382952" cy="531877"/>
          </a:xfrm>
          <a:prstGeom prst="rect">
            <a:avLst/>
          </a:prstGeom>
          <a:noFill/>
          <a:ln w="9525">
            <a:noFill/>
            <a:miter lim="800000"/>
            <a:headEnd/>
            <a:tailEnd/>
          </a:ln>
        </p:spPr>
      </p:pic>
      <p:sp>
        <p:nvSpPr>
          <p:cNvPr id="44" name="円柱 43"/>
          <p:cNvSpPr/>
          <p:nvPr/>
        </p:nvSpPr>
        <p:spPr>
          <a:xfrm>
            <a:off x="7768488"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717032"/>
            <a:ext cx="382952" cy="531877"/>
          </a:xfrm>
          <a:prstGeom prst="rect">
            <a:avLst/>
          </a:prstGeom>
          <a:noFill/>
          <a:ln w="9525">
            <a:noFill/>
            <a:miter lim="800000"/>
            <a:headEnd/>
            <a:tailEnd/>
          </a:ln>
        </p:spPr>
      </p:pic>
      <p:sp>
        <p:nvSpPr>
          <p:cNvPr id="46" name="円柱 45"/>
          <p:cNvSpPr/>
          <p:nvPr/>
        </p:nvSpPr>
        <p:spPr>
          <a:xfrm>
            <a:off x="8079432"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708920"/>
            <a:ext cx="382952" cy="531877"/>
          </a:xfrm>
          <a:prstGeom prst="rect">
            <a:avLst/>
          </a:prstGeom>
          <a:noFill/>
          <a:ln w="9525">
            <a:noFill/>
            <a:miter lim="800000"/>
            <a:headEnd/>
            <a:tailEnd/>
          </a:ln>
        </p:spPr>
      </p:pic>
      <p:sp>
        <p:nvSpPr>
          <p:cNvPr id="48" name="円柱 47"/>
          <p:cNvSpPr/>
          <p:nvPr/>
        </p:nvSpPr>
        <p:spPr>
          <a:xfrm>
            <a:off x="7575376"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88940"/>
            <a:ext cx="382952" cy="531877"/>
          </a:xfrm>
          <a:prstGeom prst="rect">
            <a:avLst/>
          </a:prstGeom>
          <a:noFill/>
          <a:ln w="9525">
            <a:noFill/>
            <a:miter lim="800000"/>
            <a:headEnd/>
            <a:tailEnd/>
          </a:ln>
        </p:spPr>
      </p:pic>
      <p:sp>
        <p:nvSpPr>
          <p:cNvPr id="50" name="円柱 49"/>
          <p:cNvSpPr/>
          <p:nvPr/>
        </p:nvSpPr>
        <p:spPr>
          <a:xfrm>
            <a:off x="7840496" y="32489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80928"/>
            <a:ext cx="382952" cy="531877"/>
          </a:xfrm>
          <a:prstGeom prst="rect">
            <a:avLst/>
          </a:prstGeom>
          <a:noFill/>
          <a:ln w="9525">
            <a:noFill/>
            <a:miter lim="800000"/>
            <a:headEnd/>
            <a:tailEnd/>
          </a:ln>
        </p:spPr>
      </p:pic>
      <p:sp>
        <p:nvSpPr>
          <p:cNvPr id="52" name="円柱 51"/>
          <p:cNvSpPr/>
          <p:nvPr/>
        </p:nvSpPr>
        <p:spPr>
          <a:xfrm>
            <a:off x="8151440" y="314096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924944"/>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149080"/>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84784"/>
            <a:ext cx="2376264" cy="3888432"/>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933056"/>
            <a:ext cx="382952" cy="531877"/>
          </a:xfrm>
          <a:prstGeom prst="rect">
            <a:avLst/>
          </a:prstGeom>
          <a:noFill/>
          <a:ln w="9525">
            <a:noFill/>
            <a:miter lim="800000"/>
            <a:headEnd/>
            <a:tailEnd/>
          </a:ln>
        </p:spPr>
      </p:pic>
      <p:sp>
        <p:nvSpPr>
          <p:cNvPr id="62" name="円柱 61"/>
          <p:cNvSpPr/>
          <p:nvPr/>
        </p:nvSpPr>
        <p:spPr>
          <a:xfrm>
            <a:off x="1043608"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933056"/>
            <a:ext cx="382952" cy="531877"/>
          </a:xfrm>
          <a:prstGeom prst="rect">
            <a:avLst/>
          </a:prstGeom>
          <a:noFill/>
          <a:ln w="9525">
            <a:noFill/>
            <a:miter lim="800000"/>
            <a:headEnd/>
            <a:tailEnd/>
          </a:ln>
        </p:spPr>
      </p:pic>
      <p:sp>
        <p:nvSpPr>
          <p:cNvPr id="64" name="円柱 63"/>
          <p:cNvSpPr/>
          <p:nvPr/>
        </p:nvSpPr>
        <p:spPr>
          <a:xfrm>
            <a:off x="169168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89040"/>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738518"/>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924944"/>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221088"/>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941158" y="4581128"/>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700808"/>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93812"/>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89956"/>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337247"/>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653136"/>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229200"/>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229200"/>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628800"/>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628800"/>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p:cNvCxnSpPr/>
          <p:nvPr/>
        </p:nvCxnSpPr>
        <p:spPr>
          <a:xfrm flipV="1">
            <a:off x="1547664" y="518915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1547664" y="436510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線コネクタ 154"/>
          <p:cNvCxnSpPr>
            <a:stCxn id="153" idx="3"/>
            <a:endCxn id="14" idx="1"/>
          </p:cNvCxnSpPr>
          <p:nvPr/>
        </p:nvCxnSpPr>
        <p:spPr>
          <a:xfrm flipV="1">
            <a:off x="1547664" y="299618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2771800" y="177281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27" name="テキスト ボックス 26"/>
          <p:cNvSpPr txBox="1"/>
          <p:nvPr/>
        </p:nvSpPr>
        <p:spPr>
          <a:xfrm>
            <a:off x="3276110"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kumimoji="1" lang="en-US" altLang="ja-JP" dirty="0" smtClean="0">
                <a:solidFill>
                  <a:schemeClr val="tx2">
                    <a:lumMod val="50000"/>
                  </a:schemeClr>
                </a:solidFill>
                <a:latin typeface="HGPｺﾞｼｯｸE" pitchFamily="50" charset="-128"/>
                <a:ea typeface="HGPｺﾞｼｯｸE" pitchFamily="50" charset="-128"/>
              </a:rPr>
              <a:t>(compute)</a:t>
            </a:r>
            <a:endParaRPr kumimoji="1" lang="ja-JP" altLang="en-US" dirty="0">
              <a:solidFill>
                <a:schemeClr val="tx2">
                  <a:lumMod val="50000"/>
                </a:schemeClr>
              </a:solidFill>
              <a:latin typeface="HGPｺﾞｼｯｸE" pitchFamily="50" charset="-128"/>
              <a:ea typeface="HGPｺﾞｼｯｸE" pitchFamily="50" charset="-128"/>
            </a:endParaRPr>
          </a:p>
        </p:txBody>
      </p:sp>
      <p:sp>
        <p:nvSpPr>
          <p:cNvPr id="60" name="角丸四角形 59"/>
          <p:cNvSpPr/>
          <p:nvPr/>
        </p:nvSpPr>
        <p:spPr>
          <a:xfrm>
            <a:off x="251520" y="177281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67" name="テキスト ボックス 66"/>
          <p:cNvSpPr txBox="1"/>
          <p:nvPr/>
        </p:nvSpPr>
        <p:spPr>
          <a:xfrm>
            <a:off x="251520" y="1126485"/>
            <a:ext cx="1544012" cy="400110"/>
          </a:xfrm>
          <a:prstGeom prst="rect">
            <a:avLst/>
          </a:prstGeom>
          <a:noFill/>
        </p:spPr>
        <p:txBody>
          <a:bodyPr wrap="none" rtlCol="0">
            <a:spAutoFit/>
          </a:bodyPr>
          <a:lstStyle/>
          <a:p>
            <a:r>
              <a:rPr kumimoji="1" lang="ja-JP" altLang="en-US" sz="2000" dirty="0" smtClean="0">
                <a:solidFill>
                  <a:schemeClr val="tx2">
                    <a:lumMod val="50000"/>
                  </a:schemeClr>
                </a:solidFill>
                <a:latin typeface="HGPｺﾞｼｯｸE" pitchFamily="50" charset="-128"/>
                <a:ea typeface="HGPｺﾞｼｯｸE" pitchFamily="50" charset="-128"/>
              </a:rPr>
              <a:t>大学クラウド</a:t>
            </a:r>
            <a:endParaRPr kumimoji="1" lang="ja-JP" altLang="en-US" sz="2000" dirty="0">
              <a:solidFill>
                <a:schemeClr val="tx2">
                  <a:lumMod val="50000"/>
                </a:schemeClr>
              </a:solidFill>
              <a:latin typeface="HGPｺﾞｼｯｸE" pitchFamily="50" charset="-128"/>
              <a:ea typeface="HGPｺﾞｼｯｸE" pitchFamily="50" charset="-128"/>
            </a:endParaRPr>
          </a:p>
        </p:txBody>
      </p:sp>
      <p:cxnSp>
        <p:nvCxnSpPr>
          <p:cNvPr id="68" name="直線コネクタ 67"/>
          <p:cNvCxnSpPr>
            <a:stCxn id="57" idx="3"/>
            <a:endCxn id="24" idx="1"/>
          </p:cNvCxnSpPr>
          <p:nvPr/>
        </p:nvCxnSpPr>
        <p:spPr>
          <a:xfrm>
            <a:off x="1547664" y="217213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 name="グループ化 73"/>
          <p:cNvGrpSpPr/>
          <p:nvPr/>
        </p:nvGrpSpPr>
        <p:grpSpPr>
          <a:xfrm>
            <a:off x="3038872" y="2781744"/>
            <a:ext cx="1233023" cy="428877"/>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3" name="グループ化 74"/>
          <p:cNvGrpSpPr/>
          <p:nvPr/>
        </p:nvGrpSpPr>
        <p:grpSpPr>
          <a:xfrm>
            <a:off x="3038872" y="2168067"/>
            <a:ext cx="1233023" cy="428877"/>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58" name="直線矢印コネクタ 57"/>
          <p:cNvCxnSpPr/>
          <p:nvPr/>
        </p:nvCxnSpPr>
        <p:spPr>
          <a:xfrm flipH="1">
            <a:off x="4271895" y="238250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283968" y="292494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83" name="グループ化 82"/>
          <p:cNvGrpSpPr/>
          <p:nvPr/>
        </p:nvGrpSpPr>
        <p:grpSpPr>
          <a:xfrm>
            <a:off x="4499992" y="2178238"/>
            <a:ext cx="1296130" cy="1250762"/>
            <a:chOff x="5115399" y="2564904"/>
            <a:chExt cx="2037168" cy="1965862"/>
          </a:xfrm>
        </p:grpSpPr>
        <p:sp>
          <p:nvSpPr>
            <p:cNvPr id="28" name="正方形/長方形 27"/>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30" name="円柱 29"/>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32" name="円柱 31"/>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34" name="円柱 33"/>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36" name="円柱 35"/>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38" name="円柱 37"/>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40" name="円柱 39"/>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42" name="円柱 41"/>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44" name="円柱 43"/>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46" name="円柱 45"/>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48" name="円柱 47"/>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50" name="円柱 49"/>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52" name="円柱 51"/>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70" name="テキスト ボックス 69"/>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72" name="テキスト ボックス 71"/>
          <p:cNvSpPr txBox="1"/>
          <p:nvPr/>
        </p:nvSpPr>
        <p:spPr>
          <a:xfrm>
            <a:off x="2771800" y="17728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-A</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grpSp>
        <p:nvGrpSpPr>
          <p:cNvPr id="84" name="グループ化 83"/>
          <p:cNvGrpSpPr/>
          <p:nvPr/>
        </p:nvGrpSpPr>
        <p:grpSpPr>
          <a:xfrm>
            <a:off x="611560" y="1916832"/>
            <a:ext cx="936104" cy="698989"/>
            <a:chOff x="611560" y="2492896"/>
            <a:chExt cx="1584176" cy="1182903"/>
          </a:xfrm>
        </p:grpSpPr>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74" name="テキスト ボックス 7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-A</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78" name="タイトル 1"/>
          <p:cNvSpPr txBox="1">
            <a:spLocks/>
          </p:cNvSpPr>
          <p:nvPr/>
        </p:nvSpPr>
        <p:spPr>
          <a:xfrm>
            <a:off x="467544" y="-99392"/>
            <a:ext cx="8229600" cy="692696"/>
          </a:xfrm>
          <a:prstGeom prst="rect">
            <a:avLst/>
          </a:prstGeom>
        </p:spPr>
        <p:txBody>
          <a:bodyPr/>
          <a:lstStyle/>
          <a:p>
            <a:pPr lvl="0" algn="ctr" eaLnBrk="0" hangingPunct="0"/>
            <a:r>
              <a:rPr lang="ja-JP" altLang="en-US" sz="3600" dirty="0" smtClean="0">
                <a:latin typeface="HGPｺﾞｼｯｸE" pitchFamily="50" charset="-128"/>
                <a:ea typeface="HGPｺﾞｼｯｸE" pitchFamily="50" charset="-128"/>
                <a:cs typeface="+mj-cs"/>
              </a:rPr>
              <a:t>インタークラウド基盤</a:t>
            </a:r>
            <a:endParaRPr kumimoji="1" lang="ja-JP" altLang="en-US" sz="36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PｺﾞｼｯｸE" pitchFamily="50" charset="-128"/>
                <a:ea typeface="HGPｺﾞｼｯｸE" pitchFamily="50" charset="-128"/>
                <a:cs typeface="+mj-cs"/>
              </a:rPr>
              <a:t>- </a:t>
            </a:r>
            <a:r>
              <a:rPr lang="ja-JP" altLang="en-US" sz="2400" dirty="0" smtClean="0">
                <a:latin typeface="HGPｺﾞｼｯｸE" pitchFamily="50" charset="-128"/>
                <a:ea typeface="HGPｺﾞｼｯｸE" pitchFamily="50" charset="-128"/>
                <a:cs typeface="+mj-cs"/>
              </a:rPr>
              <a:t>アカデミックコミュニティクラウドの</a:t>
            </a:r>
            <a:r>
              <a:rPr lang="en-US" altLang="ja-JP" sz="2400" dirty="0" smtClean="0">
                <a:latin typeface="HGPｺﾞｼｯｸE" pitchFamily="50" charset="-128"/>
                <a:ea typeface="HGPｺﾞｼｯｸE" pitchFamily="50" charset="-128"/>
                <a:cs typeface="+mj-cs"/>
              </a:rPr>
              <a:t>Hub -</a:t>
            </a:r>
            <a:endParaRPr kumimoji="1" lang="ja-JP" altLang="en-US" sz="24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82" name="円柱 81"/>
          <p:cNvSpPr/>
          <p:nvPr/>
        </p:nvSpPr>
        <p:spPr>
          <a:xfrm>
            <a:off x="6732240" y="3068960"/>
            <a:ext cx="2160240" cy="12961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400" dirty="0" smtClean="0">
                <a:solidFill>
                  <a:schemeClr val="bg1"/>
                </a:solidFill>
                <a:latin typeface="HGPｺﾞｼｯｸE" pitchFamily="50" charset="-128"/>
                <a:ea typeface="HGPｺﾞｼｯｸE" pitchFamily="50" charset="-128"/>
              </a:rPr>
              <a:t>インタークラウド</a:t>
            </a:r>
            <a:endParaRPr lang="en-US" altLang="ja-JP" sz="1400" dirty="0" smtClean="0">
              <a:solidFill>
                <a:schemeClr val="bg1"/>
              </a:solidFill>
              <a:latin typeface="HGPｺﾞｼｯｸE" pitchFamily="50" charset="-128"/>
              <a:ea typeface="HGPｺﾞｼｯｸE" pitchFamily="50" charset="-128"/>
            </a:endParaRPr>
          </a:p>
          <a:p>
            <a:pPr algn="ctr" fontAlgn="auto">
              <a:spcBef>
                <a:spcPts val="0"/>
              </a:spcBef>
              <a:spcAft>
                <a:spcPts val="0"/>
              </a:spcAft>
              <a:defRPr/>
            </a:pPr>
            <a:r>
              <a:rPr lang="en-US" altLang="ja-JP" sz="1400" dirty="0" smtClean="0">
                <a:solidFill>
                  <a:schemeClr val="bg1"/>
                </a:solidFill>
                <a:latin typeface="HGPｺﾞｼｯｸE" pitchFamily="50" charset="-128"/>
                <a:ea typeface="HGPｺﾞｼｯｸE" pitchFamily="50" charset="-128"/>
              </a:rPr>
              <a:t>Object Store Service</a:t>
            </a:r>
          </a:p>
          <a:p>
            <a:pPr algn="ctr" fontAlgn="auto">
              <a:spcBef>
                <a:spcPts val="0"/>
              </a:spcBef>
              <a:spcAft>
                <a:spcPts val="0"/>
              </a:spcAft>
              <a:defRPr/>
            </a:pPr>
            <a:r>
              <a:rPr lang="en-US" altLang="ja-JP" sz="3200" dirty="0" smtClean="0">
                <a:solidFill>
                  <a:schemeClr val="bg1"/>
                </a:solidFill>
                <a:latin typeface="HGPｺﾞｼｯｸE" pitchFamily="50" charset="-128"/>
                <a:ea typeface="HGPｺﾞｼｯｸE" pitchFamily="50" charset="-128"/>
              </a:rPr>
              <a:t>colony</a:t>
            </a:r>
            <a:endParaRPr lang="ja-JP" altLang="en-US" sz="3200" dirty="0">
              <a:solidFill>
                <a:schemeClr val="bg1"/>
              </a:solidFill>
              <a:latin typeface="HGPｺﾞｼｯｸE" pitchFamily="50" charset="-128"/>
              <a:ea typeface="HGPｺﾞｼｯｸE" pitchFamily="50" charset="-128"/>
            </a:endParaRPr>
          </a:p>
        </p:txBody>
      </p:sp>
      <p:sp>
        <p:nvSpPr>
          <p:cNvPr id="92" name="テキスト ボックス 91"/>
          <p:cNvSpPr txBox="1"/>
          <p:nvPr/>
        </p:nvSpPr>
        <p:spPr>
          <a:xfrm>
            <a:off x="6660486"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lang="en-US" altLang="ja-JP" dirty="0" smtClean="0">
                <a:solidFill>
                  <a:schemeClr val="tx2">
                    <a:lumMod val="50000"/>
                  </a:schemeClr>
                </a:solidFill>
                <a:latin typeface="HGPｺﾞｼｯｸE" pitchFamily="50" charset="-128"/>
                <a:ea typeface="HGPｺﾞｼｯｸE" pitchFamily="50" charset="-128"/>
              </a:rPr>
              <a:t>(storage)</a:t>
            </a:r>
            <a:endParaRPr lang="ja-JP" altLang="en-US" dirty="0">
              <a:solidFill>
                <a:schemeClr val="tx2">
                  <a:lumMod val="50000"/>
                </a:schemeClr>
              </a:solidFill>
              <a:latin typeface="HGPｺﾞｼｯｸE" pitchFamily="50" charset="-128"/>
              <a:ea typeface="HGPｺﾞｼｯｸE" pitchFamily="50" charset="-128"/>
            </a:endParaRPr>
          </a:p>
        </p:txBody>
      </p:sp>
      <p:sp>
        <p:nvSpPr>
          <p:cNvPr id="93" name="角丸四角形 92"/>
          <p:cNvSpPr/>
          <p:nvPr/>
        </p:nvSpPr>
        <p:spPr>
          <a:xfrm>
            <a:off x="2771800" y="393305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94" name="グループ化 73"/>
          <p:cNvGrpSpPr/>
          <p:nvPr/>
        </p:nvGrpSpPr>
        <p:grpSpPr>
          <a:xfrm>
            <a:off x="3038872" y="4941984"/>
            <a:ext cx="1233023" cy="428877"/>
            <a:chOff x="5220072" y="1556792"/>
            <a:chExt cx="1296144" cy="576064"/>
          </a:xfrm>
        </p:grpSpPr>
        <p:pic>
          <p:nvPicPr>
            <p:cNvPr id="9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6" name="円柱 9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8" name="円柱 9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0" name="円柱 9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2" name="円柱 10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03" name="正方形/長方形 10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104" name="グループ化 74"/>
          <p:cNvGrpSpPr/>
          <p:nvPr/>
        </p:nvGrpSpPr>
        <p:grpSpPr>
          <a:xfrm>
            <a:off x="3038872" y="4328307"/>
            <a:ext cx="1233023" cy="428877"/>
            <a:chOff x="5220072" y="1556792"/>
            <a:chExt cx="1296144" cy="576064"/>
          </a:xfrm>
        </p:grpSpPr>
        <p:pic>
          <p:nvPicPr>
            <p:cNvPr id="10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06" name="円柱 10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8" name="円柱 10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0" name="円柱 10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1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12" name="円柱 11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13" name="正方形/長方形 11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114" name="直線矢印コネクタ 113"/>
          <p:cNvCxnSpPr/>
          <p:nvPr/>
        </p:nvCxnSpPr>
        <p:spPr>
          <a:xfrm flipH="1">
            <a:off x="4271895" y="454274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4283968" y="508518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16" name="グループ化 115"/>
          <p:cNvGrpSpPr/>
          <p:nvPr/>
        </p:nvGrpSpPr>
        <p:grpSpPr>
          <a:xfrm>
            <a:off x="4499992" y="4338478"/>
            <a:ext cx="1296130" cy="1250762"/>
            <a:chOff x="5115399" y="2564904"/>
            <a:chExt cx="2037168" cy="1965862"/>
          </a:xfrm>
        </p:grpSpPr>
        <p:sp>
          <p:nvSpPr>
            <p:cNvPr id="117" name="正方形/長方形 116"/>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118"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119" name="円柱 118"/>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0"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121" name="円柱 120"/>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2"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123" name="円柱 122"/>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4"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125" name="円柱 124"/>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6"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127" name="円柱 126"/>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8"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129" name="円柱 128"/>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0"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131" name="円柱 130"/>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2"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133" name="円柱 132"/>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4"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135" name="円柱 134"/>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6"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137" name="円柱 136"/>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8"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139" name="円柱 138"/>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40"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141" name="円柱 140"/>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42" name="テキスト ボックス 141"/>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86" name="円/楕円 85"/>
          <p:cNvSpPr/>
          <p:nvPr/>
        </p:nvSpPr>
        <p:spPr>
          <a:xfrm>
            <a:off x="2123728" y="1844824"/>
            <a:ext cx="504056" cy="39604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ｺﾞｼｯｸE" pitchFamily="50" charset="-128"/>
              <a:ea typeface="HGPｺﾞｼｯｸE" pitchFamily="50" charset="-128"/>
            </a:endParaRPr>
          </a:p>
        </p:txBody>
      </p:sp>
      <p:pic>
        <p:nvPicPr>
          <p:cNvPr id="85" name="Picture 42" descr="H:\home\nobukazu\My Dropbox\dat\201103\GRC-H23-plan\SINET4.png"/>
          <p:cNvPicPr>
            <a:picLocks noChangeAspect="1" noChangeArrowheads="1"/>
          </p:cNvPicPr>
          <p:nvPr/>
        </p:nvPicPr>
        <p:blipFill>
          <a:blip r:embed="rId3" cstate="print"/>
          <a:srcRect/>
          <a:stretch>
            <a:fillRect/>
          </a:stretch>
        </p:blipFill>
        <p:spPr bwMode="auto">
          <a:xfrm rot="16200000">
            <a:off x="1833610" y="3575103"/>
            <a:ext cx="1031259" cy="451022"/>
          </a:xfrm>
          <a:prstGeom prst="rect">
            <a:avLst/>
          </a:prstGeom>
          <a:noFill/>
          <a:ln w="9525">
            <a:noFill/>
            <a:miter lim="800000"/>
            <a:headEnd/>
            <a:tailEnd/>
          </a:ln>
        </p:spPr>
      </p:pic>
      <p:sp>
        <p:nvSpPr>
          <p:cNvPr id="146" name="テキスト ボックス 145"/>
          <p:cNvSpPr txBox="1"/>
          <p:nvPr/>
        </p:nvSpPr>
        <p:spPr>
          <a:xfrm>
            <a:off x="2843808" y="321297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-B</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47" name="角丸四角形 146"/>
          <p:cNvSpPr/>
          <p:nvPr/>
        </p:nvSpPr>
        <p:spPr>
          <a:xfrm>
            <a:off x="251520" y="2780928"/>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48" name="グループ化 147"/>
          <p:cNvGrpSpPr/>
          <p:nvPr/>
        </p:nvGrpSpPr>
        <p:grpSpPr>
          <a:xfrm>
            <a:off x="611560" y="2924944"/>
            <a:ext cx="936104" cy="698989"/>
            <a:chOff x="611560" y="2492896"/>
            <a:chExt cx="1584176" cy="1182903"/>
          </a:xfrm>
        </p:grpSpPr>
        <p:pic>
          <p:nvPicPr>
            <p:cNvPr id="149"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50" name="円柱 149"/>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51"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52" name="円柱 151"/>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53" name="正方形/長方形 152"/>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54" name="テキスト ボックス 15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-B</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cxnSp>
        <p:nvCxnSpPr>
          <p:cNvPr id="158" name="直線コネクタ 157"/>
          <p:cNvCxnSpPr>
            <a:endCxn id="82" idx="2"/>
          </p:cNvCxnSpPr>
          <p:nvPr/>
        </p:nvCxnSpPr>
        <p:spPr>
          <a:xfrm>
            <a:off x="6012160" y="2852936"/>
            <a:ext cx="720080" cy="8640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93" idx="3"/>
          </p:cNvCxnSpPr>
          <p:nvPr/>
        </p:nvCxnSpPr>
        <p:spPr>
          <a:xfrm flipV="1">
            <a:off x="6012160" y="3933056"/>
            <a:ext cx="720080" cy="97210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251520" y="4005064"/>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64" name="グループ化 163"/>
          <p:cNvGrpSpPr/>
          <p:nvPr/>
        </p:nvGrpSpPr>
        <p:grpSpPr>
          <a:xfrm>
            <a:off x="611560" y="4149080"/>
            <a:ext cx="936104" cy="698989"/>
            <a:chOff x="611560" y="2492896"/>
            <a:chExt cx="1584176" cy="1182903"/>
          </a:xfrm>
        </p:grpSpPr>
        <p:pic>
          <p:nvPicPr>
            <p:cNvPr id="165"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66" name="円柱 165"/>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67"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68" name="円柱 167"/>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69" name="正方形/長方形 168"/>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0" name="テキスト ボックス 169"/>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-C</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1" name="角丸四角形 170"/>
          <p:cNvSpPr/>
          <p:nvPr/>
        </p:nvSpPr>
        <p:spPr>
          <a:xfrm>
            <a:off x="251520" y="501317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72" name="グループ化 171"/>
          <p:cNvGrpSpPr/>
          <p:nvPr/>
        </p:nvGrpSpPr>
        <p:grpSpPr>
          <a:xfrm>
            <a:off x="611560" y="5157192"/>
            <a:ext cx="936104" cy="698989"/>
            <a:chOff x="611560" y="2492896"/>
            <a:chExt cx="1584176" cy="1182903"/>
          </a:xfrm>
        </p:grpSpPr>
        <p:pic>
          <p:nvPicPr>
            <p:cNvPr id="17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74" name="円柱 17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7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76" name="円柱 17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77" name="正方形/長方形 17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8" name="テキスト ボックス 177"/>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-D</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9" name="テキスト ボックス 178"/>
          <p:cNvSpPr txBox="1"/>
          <p:nvPr/>
        </p:nvSpPr>
        <p:spPr>
          <a:xfrm>
            <a:off x="2843808" y="393305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-C</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80" name="テキスト ボックス 179"/>
          <p:cNvSpPr txBox="1"/>
          <p:nvPr/>
        </p:nvSpPr>
        <p:spPr>
          <a:xfrm>
            <a:off x="2915816" y="53732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-D</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57" name="円/楕円 156"/>
          <p:cNvSpPr/>
          <p:nvPr/>
        </p:nvSpPr>
        <p:spPr>
          <a:xfrm>
            <a:off x="3203848" y="249289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9" name="円/楕円 158"/>
          <p:cNvSpPr/>
          <p:nvPr/>
        </p:nvSpPr>
        <p:spPr>
          <a:xfrm>
            <a:off x="3275856" y="465313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61" name="円/楕円 160"/>
          <p:cNvSpPr/>
          <p:nvPr/>
        </p:nvSpPr>
        <p:spPr>
          <a:xfrm>
            <a:off x="3419872" y="3140968"/>
            <a:ext cx="504056" cy="136815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2000"/>
                                        <p:tgtEl>
                                          <p:spTgt spid="1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2000"/>
                                        <p:tgtEl>
                                          <p:spTgt spid="1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9" grpId="0" animBg="1"/>
      <p:bldP spid="1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fig-3.emf"/>
          <p:cNvPicPr/>
          <p:nvPr/>
        </p:nvPicPr>
        <p:blipFill>
          <a:blip r:embed="rId2" cstate="print"/>
          <a:stretch>
            <a:fillRect/>
          </a:stretch>
        </p:blipFill>
        <p:spPr>
          <a:xfrm>
            <a:off x="827584" y="980728"/>
            <a:ext cx="7506686" cy="5328592"/>
          </a:xfrm>
          <a:prstGeom prst="rect">
            <a:avLst/>
          </a:prstGeom>
        </p:spPr>
      </p:pic>
      <p:sp>
        <p:nvSpPr>
          <p:cNvPr id="3" name="テキスト ボックス 2"/>
          <p:cNvSpPr txBox="1"/>
          <p:nvPr/>
        </p:nvSpPr>
        <p:spPr>
          <a:xfrm>
            <a:off x="251520" y="116632"/>
            <a:ext cx="7906332" cy="646331"/>
          </a:xfrm>
          <a:prstGeom prst="rect">
            <a:avLst/>
          </a:prstGeom>
          <a:noFill/>
        </p:spPr>
        <p:txBody>
          <a:bodyPr wrap="none" rtlCol="0">
            <a:spAutoFit/>
          </a:bodyPr>
          <a:lstStyle/>
          <a:p>
            <a:pPr algn="ctr"/>
            <a:r>
              <a:rPr kumimoji="1" lang="ja-JP" altLang="en-US" sz="3600" dirty="0" smtClean="0">
                <a:solidFill>
                  <a:schemeClr val="tx2">
                    <a:lumMod val="50000"/>
                  </a:schemeClr>
                </a:solidFill>
                <a:latin typeface="HGPｺﾞｼｯｸE" pitchFamily="50" charset="-128"/>
                <a:ea typeface="HGPｺﾞｼｯｸE" pitchFamily="50" charset="-128"/>
              </a:rPr>
              <a:t>インタークラウド</a:t>
            </a:r>
            <a:r>
              <a:rPr kumimoji="1" lang="ja-JP" altLang="en-US" sz="3600" dirty="0" smtClean="0">
                <a:solidFill>
                  <a:schemeClr val="tx2">
                    <a:lumMod val="50000"/>
                  </a:schemeClr>
                </a:solidFill>
                <a:latin typeface="HGPｺﾞｼｯｸE" pitchFamily="50" charset="-128"/>
                <a:ea typeface="HGPｺﾞｼｯｸE" pitchFamily="50" charset="-128"/>
              </a:rPr>
              <a:t>基盤</a:t>
            </a:r>
            <a:r>
              <a:rPr lang="ja-JP" altLang="en-US" sz="3600" dirty="0" smtClean="0">
                <a:solidFill>
                  <a:schemeClr val="tx2">
                    <a:lumMod val="50000"/>
                  </a:schemeClr>
                </a:solidFill>
                <a:latin typeface="HGPｺﾞｼｯｸE" pitchFamily="50" charset="-128"/>
                <a:ea typeface="HGPｺﾞｼｯｸE" pitchFamily="50" charset="-128"/>
              </a:rPr>
              <a:t>　</a:t>
            </a:r>
            <a:r>
              <a:rPr lang="en-US" altLang="ja-JP" sz="3600" dirty="0" smtClean="0">
                <a:solidFill>
                  <a:schemeClr val="tx2">
                    <a:lumMod val="50000"/>
                  </a:schemeClr>
                </a:solidFill>
                <a:latin typeface="HGPｺﾞｼｯｸE" pitchFamily="50" charset="-128"/>
                <a:ea typeface="HGPｺﾞｼｯｸE" pitchFamily="50" charset="-128"/>
              </a:rPr>
              <a:t>(</a:t>
            </a:r>
            <a:r>
              <a:rPr lang="en-US" altLang="ja-JP" sz="3600" dirty="0" smtClean="0">
                <a:solidFill>
                  <a:schemeClr val="tx2">
                    <a:lumMod val="50000"/>
                  </a:schemeClr>
                </a:solidFill>
                <a:latin typeface="HGPｺﾞｼｯｸE" pitchFamily="50" charset="-128"/>
                <a:ea typeface="HGPｺﾞｼｯｸE" pitchFamily="50" charset="-128"/>
              </a:rPr>
              <a:t>storage</a:t>
            </a:r>
            <a:r>
              <a:rPr lang="en-US" altLang="ja-JP" sz="3600" dirty="0" smtClean="0">
                <a:solidFill>
                  <a:schemeClr val="tx2">
                    <a:lumMod val="50000"/>
                  </a:schemeClr>
                </a:solidFill>
                <a:latin typeface="HGPｺﾞｼｯｸE" pitchFamily="50" charset="-128"/>
                <a:ea typeface="HGPｺﾞｼｯｸE" pitchFamily="50" charset="-128"/>
              </a:rPr>
              <a:t>)</a:t>
            </a:r>
            <a:r>
              <a:rPr lang="ja-JP" altLang="en-US" sz="3600" dirty="0" smtClean="0">
                <a:solidFill>
                  <a:schemeClr val="tx2">
                    <a:lumMod val="50000"/>
                  </a:schemeClr>
                </a:solidFill>
                <a:latin typeface="HGPｺﾞｼｯｸE" pitchFamily="50" charset="-128"/>
                <a:ea typeface="HGPｺﾞｼｯｸE" pitchFamily="50" charset="-128"/>
              </a:rPr>
              <a:t>　</a:t>
            </a:r>
            <a:r>
              <a:rPr lang="en-US" altLang="ja-JP" sz="3600" dirty="0" smtClean="0">
                <a:solidFill>
                  <a:schemeClr val="tx2">
                    <a:lumMod val="50000"/>
                  </a:schemeClr>
                </a:solidFill>
                <a:latin typeface="HGPｺﾞｼｯｸE" pitchFamily="50" charset="-128"/>
                <a:ea typeface="HGPｺﾞｼｯｸE" pitchFamily="50" charset="-128"/>
              </a:rPr>
              <a:t>colony</a:t>
            </a:r>
            <a:endParaRPr lang="ja-JP" altLang="en-US" sz="3600" dirty="0">
              <a:solidFill>
                <a:schemeClr val="tx2">
                  <a:lumMod val="50000"/>
                </a:schemeClr>
              </a:solidFill>
              <a:latin typeface="HGPｺﾞｼｯｸE" pitchFamily="50" charset="-128"/>
              <a:ea typeface="HGPｺﾞｼｯｸE" pitchFamily="50" charset="-12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fig-3.emf"/>
          <p:cNvPicPr/>
          <p:nvPr/>
        </p:nvPicPr>
        <p:blipFill>
          <a:blip r:embed="rId2" cstate="print"/>
          <a:stretch>
            <a:fillRect/>
          </a:stretch>
        </p:blipFill>
        <p:spPr>
          <a:xfrm>
            <a:off x="683568" y="1340768"/>
            <a:ext cx="6192688" cy="4641658"/>
          </a:xfrm>
          <a:prstGeom prst="rect">
            <a:avLst/>
          </a:prstGeom>
        </p:spPr>
      </p:pic>
      <p:sp>
        <p:nvSpPr>
          <p:cNvPr id="6" name="正方形/長方形 5"/>
          <p:cNvSpPr/>
          <p:nvPr/>
        </p:nvSpPr>
        <p:spPr bwMode="auto">
          <a:xfrm>
            <a:off x="2339752" y="2814074"/>
            <a:ext cx="2988332" cy="1440160"/>
          </a:xfrm>
          <a:prstGeom prst="rect">
            <a:avLst/>
          </a:prstGeom>
          <a:noFill/>
          <a:ln w="41275">
            <a:solidFill>
              <a:srgbClr val="FF6D6D"/>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7" name="正方形/長方形 6"/>
          <p:cNvSpPr/>
          <p:nvPr/>
        </p:nvSpPr>
        <p:spPr bwMode="auto">
          <a:xfrm>
            <a:off x="2339752" y="4542266"/>
            <a:ext cx="2988332" cy="1296144"/>
          </a:xfrm>
          <a:prstGeom prst="rect">
            <a:avLst/>
          </a:prstGeom>
          <a:noFill/>
          <a:ln w="41275">
            <a:solidFill>
              <a:srgbClr val="FF0000"/>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8" name="角丸四角形吹き出し 7"/>
          <p:cNvSpPr/>
          <p:nvPr/>
        </p:nvSpPr>
        <p:spPr bwMode="auto">
          <a:xfrm>
            <a:off x="5076056" y="1772816"/>
            <a:ext cx="3923928" cy="851297"/>
          </a:xfrm>
          <a:prstGeom prst="wedgeRoundRectCallout">
            <a:avLst>
              <a:gd name="adj1" fmla="val -44271"/>
              <a:gd name="adj2" fmla="val 93572"/>
              <a:gd name="adj3" fmla="val 16667"/>
            </a:avLst>
          </a:prstGeom>
          <a:solidFill>
            <a:schemeClr val="accent1">
              <a:lumMod val="60000"/>
              <a:lumOff val="40000"/>
            </a:schemeClr>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buAutoNum type="arabicParenBoth"/>
            </a:pPr>
            <a:r>
              <a:rPr lang="en-US" altLang="ja-JP" sz="1400" dirty="0" err="1" smtClean="0">
                <a:solidFill>
                  <a:srgbClr val="333333"/>
                </a:solidFill>
                <a:latin typeface="HGPｺﾞｼｯｸE" pitchFamily="50" charset="-128"/>
                <a:ea typeface="HGPｺﾞｼｯｸE" pitchFamily="50" charset="-128"/>
              </a:rPr>
              <a:t>OpenStack</a:t>
            </a:r>
            <a:r>
              <a:rPr lang="ja-JP" altLang="en-US" sz="1400" dirty="0" smtClean="0">
                <a:solidFill>
                  <a:srgbClr val="333333"/>
                </a:solidFill>
                <a:latin typeface="HGPｺﾞｼｯｸE" pitchFamily="50" charset="-128"/>
                <a:ea typeface="HGPｺﾞｼｯｸE" pitchFamily="50" charset="-128"/>
              </a:rPr>
              <a:t>コミュニティ内 </a:t>
            </a:r>
            <a:r>
              <a:rPr lang="en-US" altLang="ja-JP" sz="1400" dirty="0" smtClean="0">
                <a:solidFill>
                  <a:srgbClr val="333333"/>
                </a:solidFill>
                <a:latin typeface="HGPｺﾞｼｯｸE" pitchFamily="50" charset="-128"/>
                <a:ea typeface="HGPｺﾞｼｯｸE" pitchFamily="50" charset="-128"/>
              </a:rPr>
              <a:t>Colony </a:t>
            </a:r>
            <a:r>
              <a:rPr lang="ja-JP" altLang="en-US" sz="1400" dirty="0" smtClean="0">
                <a:solidFill>
                  <a:srgbClr val="333333"/>
                </a:solidFill>
                <a:latin typeface="HGPｺﾞｼｯｸE" pitchFamily="50" charset="-128"/>
                <a:ea typeface="HGPｺﾞｼｯｸE" pitchFamily="50" charset="-128"/>
              </a:rPr>
              <a:t>プロジェクトとして提供</a:t>
            </a:r>
            <a:endParaRPr lang="en-US" altLang="ja-JP" sz="1400" dirty="0" smtClean="0">
              <a:solidFill>
                <a:srgbClr val="333333"/>
              </a:solidFill>
              <a:latin typeface="HGPｺﾞｼｯｸE" pitchFamily="50" charset="-128"/>
              <a:ea typeface="HGPｺﾞｼｯｸE" pitchFamily="50" charset="-128"/>
            </a:endParaRPr>
          </a:p>
          <a:p>
            <a:pPr marL="342900" indent="-342900" algn="l">
              <a:spcBef>
                <a:spcPct val="0"/>
              </a:spcBef>
            </a:pPr>
            <a:r>
              <a:rPr kumimoji="1" lang="en-US" altLang="ja-JP" sz="1600" b="0" dirty="0" smtClean="0">
                <a:solidFill>
                  <a:srgbClr val="333333"/>
                </a:solidFill>
                <a:latin typeface="HGPｺﾞｼｯｸE" pitchFamily="50" charset="-128"/>
                <a:ea typeface="HGPｺﾞｼｯｸE" pitchFamily="50" charset="-128"/>
              </a:rPr>
              <a:t>https://github.com/nii-cloud/colony</a:t>
            </a:r>
            <a:endParaRPr kumimoji="1" lang="ja-JP" altLang="en-US" sz="1600" b="0" dirty="0">
              <a:solidFill>
                <a:srgbClr val="333333"/>
              </a:solidFill>
              <a:latin typeface="HGPｺﾞｼｯｸE" pitchFamily="50" charset="-128"/>
              <a:ea typeface="HGPｺﾞｼｯｸE" pitchFamily="50" charset="-128"/>
            </a:endParaRPr>
          </a:p>
        </p:txBody>
      </p:sp>
      <p:sp>
        <p:nvSpPr>
          <p:cNvPr id="9" name="角丸四角形吹き出し 8"/>
          <p:cNvSpPr/>
          <p:nvPr/>
        </p:nvSpPr>
        <p:spPr bwMode="auto">
          <a:xfrm>
            <a:off x="5508104" y="4842876"/>
            <a:ext cx="3312368" cy="919401"/>
          </a:xfrm>
          <a:prstGeom prst="wedgeRoundRectCallout">
            <a:avLst>
              <a:gd name="adj1" fmla="val -55253"/>
              <a:gd name="adj2" fmla="val -37851"/>
              <a:gd name="adj3" fmla="val 16667"/>
            </a:avLst>
          </a:prstGeom>
          <a:solidFill>
            <a:srgbClr val="FFC000"/>
          </a:solidFill>
          <a:ln w="34925">
            <a:solidFill>
              <a:srgbClr val="FF0000"/>
            </a:solidFill>
            <a:miter lim="800000"/>
            <a:headEnd/>
            <a:tailEnd/>
          </a:ln>
        </p:spPr>
        <p:txBody>
          <a:bodyPr wrap="square" rtlCol="0" anchor="ctr">
            <a:spAutoFit/>
          </a:bodyPr>
          <a:lstStyle/>
          <a:p>
            <a:pPr marL="357188" indent="-357188" algn="l">
              <a:spcBef>
                <a:spcPct val="0"/>
              </a:spcBef>
            </a:pPr>
            <a:r>
              <a:rPr lang="en-US" altLang="ja-JP" sz="1600" dirty="0" smtClean="0">
                <a:latin typeface="HGPｺﾞｼｯｸE" pitchFamily="50" charset="-128"/>
                <a:ea typeface="HGPｺﾞｼｯｸE" pitchFamily="50" charset="-128"/>
              </a:rPr>
              <a:t>(2) 	</a:t>
            </a:r>
            <a:r>
              <a:rPr lang="ja-JP" altLang="en-US" sz="1600" dirty="0" smtClean="0">
                <a:latin typeface="HGPｺﾞｼｯｸE" pitchFamily="50" charset="-128"/>
                <a:ea typeface="HGPｺﾞｼｯｸE" pitchFamily="50" charset="-128"/>
              </a:rPr>
              <a:t>レプリケーション時のロジック</a:t>
            </a:r>
            <a:r>
              <a:rPr lang="en-US" altLang="ja-JP" sz="1600" dirty="0" smtClean="0">
                <a:latin typeface="HGPｺﾞｼｯｸE" pitchFamily="50" charset="-128"/>
                <a:ea typeface="HGPｺﾞｼｯｸE" pitchFamily="50" charset="-128"/>
              </a:rPr>
              <a:t> </a:t>
            </a:r>
            <a:r>
              <a:rPr lang="ja-JP" altLang="en-US" sz="1600" dirty="0" smtClean="0">
                <a:latin typeface="HGPｺﾞｼｯｸE" pitchFamily="50" charset="-128"/>
                <a:ea typeface="HGPｺﾞｼｯｸE" pitchFamily="50" charset="-128"/>
              </a:rPr>
              <a:t>を広域分散向けに変更し性能評価</a:t>
            </a:r>
            <a:r>
              <a:rPr lang="ja-JP" altLang="en-US" sz="1600" dirty="0" smtClean="0">
                <a:latin typeface="HGPｺﾞｼｯｸE" pitchFamily="50" charset="-128"/>
                <a:ea typeface="HGPｺﾞｼｯｸE" pitchFamily="50" charset="-128"/>
              </a:rPr>
              <a:t>実施</a:t>
            </a:r>
            <a:endParaRPr lang="en-US" altLang="ja-JP" sz="1600" dirty="0" smtClean="0">
              <a:latin typeface="HGPｺﾞｼｯｸE" pitchFamily="50" charset="-128"/>
              <a:ea typeface="HGPｺﾞｼｯｸE" pitchFamily="50" charset="-128"/>
            </a:endParaRPr>
          </a:p>
        </p:txBody>
      </p:sp>
      <p:sp>
        <p:nvSpPr>
          <p:cNvPr id="11" name="テキスト ボックス 10"/>
          <p:cNvSpPr txBox="1"/>
          <p:nvPr/>
        </p:nvSpPr>
        <p:spPr>
          <a:xfrm>
            <a:off x="179512" y="116632"/>
            <a:ext cx="3799438" cy="646331"/>
          </a:xfrm>
          <a:prstGeom prst="rect">
            <a:avLst/>
          </a:prstGeom>
          <a:noFill/>
        </p:spPr>
        <p:txBody>
          <a:bodyPr wrap="none" rtlCol="0">
            <a:spAutoFit/>
          </a:bodyPr>
          <a:lstStyle/>
          <a:p>
            <a:pPr algn="ctr"/>
            <a:r>
              <a:rPr lang="en-US" altLang="ja-JP" sz="3600" dirty="0" smtClean="0">
                <a:solidFill>
                  <a:schemeClr val="tx2">
                    <a:lumMod val="50000"/>
                  </a:schemeClr>
                </a:solidFill>
                <a:latin typeface="HGPｺﾞｼｯｸE" pitchFamily="50" charset="-128"/>
                <a:ea typeface="HGPｺﾞｼｯｸE" pitchFamily="50" charset="-128"/>
              </a:rPr>
              <a:t>C</a:t>
            </a:r>
            <a:r>
              <a:rPr lang="en-US" altLang="ja-JP" sz="3600" dirty="0" smtClean="0">
                <a:solidFill>
                  <a:schemeClr val="tx2">
                    <a:lumMod val="50000"/>
                  </a:schemeClr>
                </a:solidFill>
                <a:latin typeface="HGPｺﾞｼｯｸE" pitchFamily="50" charset="-128"/>
                <a:ea typeface="HGPｺﾞｼｯｸE" pitchFamily="50" charset="-128"/>
              </a:rPr>
              <a:t>olony</a:t>
            </a:r>
            <a:r>
              <a:rPr lang="ja-JP" altLang="en-US" sz="3600" dirty="0" smtClean="0">
                <a:solidFill>
                  <a:schemeClr val="tx2">
                    <a:lumMod val="50000"/>
                  </a:schemeClr>
                </a:solidFill>
                <a:latin typeface="HGPｺﾞｼｯｸE" pitchFamily="50" charset="-128"/>
                <a:ea typeface="HGPｺﾞｼｯｸE" pitchFamily="50" charset="-128"/>
              </a:rPr>
              <a:t>の実現方式</a:t>
            </a:r>
            <a:endParaRPr lang="ja-JP" altLang="en-US" sz="3600" dirty="0">
              <a:solidFill>
                <a:schemeClr val="tx2">
                  <a:lumMod val="50000"/>
                </a:schemeClr>
              </a:solidFill>
              <a:latin typeface="HGPｺﾞｼｯｸE" pitchFamily="50" charset="-128"/>
              <a:ea typeface="HGPｺﾞｼｯｸE" pitchFamily="50" charset="-128"/>
            </a:endParaRPr>
          </a:p>
        </p:txBody>
      </p:sp>
      <p:sp>
        <p:nvSpPr>
          <p:cNvPr id="12" name="正方形/長方形 11"/>
          <p:cNvSpPr/>
          <p:nvPr/>
        </p:nvSpPr>
        <p:spPr>
          <a:xfrm>
            <a:off x="251520" y="1052736"/>
            <a:ext cx="5472608" cy="400110"/>
          </a:xfrm>
          <a:prstGeom prst="rect">
            <a:avLst/>
          </a:prstGeom>
          <a:solidFill>
            <a:schemeClr val="bg1"/>
          </a:solidFill>
          <a:ln w="34925">
            <a:solidFill>
              <a:schemeClr val="accent1"/>
            </a:solidFill>
          </a:ln>
        </p:spPr>
        <p:txBody>
          <a:bodyPr wrap="square">
            <a:spAutoFit/>
          </a:bodyPr>
          <a:lstStyle/>
          <a:p>
            <a:pPr algn="ctr"/>
            <a:r>
              <a:rPr lang="en-US" altLang="ja-JP" sz="2000" dirty="0" err="1" smtClean="0">
                <a:latin typeface="HGPｺﾞｼｯｸE" pitchFamily="50" charset="-128"/>
                <a:ea typeface="HGPｺﾞｼｯｸE" pitchFamily="50" charset="-128"/>
                <a:cs typeface="Arial Unicode MS" pitchFamily="50" charset="-128"/>
              </a:rPr>
              <a:t>OpenStack</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Storage</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swift </a:t>
            </a:r>
            <a:r>
              <a:rPr lang="ja-JP" altLang="en-US" sz="2000" dirty="0" smtClean="0">
                <a:latin typeface="HGPｺﾞｼｯｸE" pitchFamily="50" charset="-128"/>
                <a:ea typeface="HGPｺﾞｼｯｸE" pitchFamily="50" charset="-128"/>
                <a:cs typeface="Arial Unicode MS" pitchFamily="50" charset="-128"/>
              </a:rPr>
              <a:t>に</a:t>
            </a:r>
            <a:r>
              <a:rPr lang="ja-JP" altLang="en-US" sz="2000" dirty="0" smtClean="0">
                <a:latin typeface="HGPｺﾞｼｯｸE" pitchFamily="50" charset="-128"/>
                <a:ea typeface="HGPｺﾞｼｯｸE" pitchFamily="50" charset="-128"/>
                <a:cs typeface="Arial Unicode MS" pitchFamily="50" charset="-128"/>
              </a:rPr>
              <a:t>広域網対応</a:t>
            </a:r>
            <a:r>
              <a:rPr lang="ja-JP" altLang="en-US" sz="2000" dirty="0" smtClean="0">
                <a:latin typeface="HGPｺﾞｼｯｸE" pitchFamily="50" charset="-128"/>
                <a:ea typeface="HGPｺﾞｼｯｸE" pitchFamily="50" charset="-128"/>
                <a:cs typeface="Arial Unicode MS" pitchFamily="50" charset="-128"/>
              </a:rPr>
              <a:t>を</a:t>
            </a:r>
            <a:r>
              <a:rPr lang="ja-JP" altLang="en-US" sz="2000" dirty="0" smtClean="0">
                <a:latin typeface="HGPｺﾞｼｯｸE" pitchFamily="50" charset="-128"/>
                <a:ea typeface="HGPｺﾞｼｯｸE" pitchFamily="50" charset="-128"/>
                <a:cs typeface="Arial Unicode MS" pitchFamily="50" charset="-128"/>
              </a:rPr>
              <a:t>追加</a:t>
            </a:r>
            <a:endParaRPr lang="en-US" altLang="ja-JP" sz="2000" dirty="0" smtClean="0">
              <a:latin typeface="HGPｺﾞｼｯｸE" pitchFamily="50" charset="-128"/>
              <a:ea typeface="HGPｺﾞｼｯｸE" pitchFamily="50" charset="-128"/>
              <a:cs typeface="Arial Unicode MS" pitchFamily="50"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396552" y="404664"/>
            <a:ext cx="4985169" cy="4974237"/>
          </a:xfrm>
          <a:prstGeom prst="rect">
            <a:avLst/>
          </a:prstGeom>
          <a:noFill/>
        </p:spPr>
      </p:pic>
      <p:sp>
        <p:nvSpPr>
          <p:cNvPr id="13" name="角丸四角形 12"/>
          <p:cNvSpPr/>
          <p:nvPr/>
        </p:nvSpPr>
        <p:spPr bwMode="auto">
          <a:xfrm>
            <a:off x="1996329" y="1772816"/>
            <a:ext cx="1661723" cy="208823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HGPｺﾞｼｯｸE" pitchFamily="50" charset="-128"/>
              <a:ea typeface="HGPｺﾞｼｯｸE" pitchFamily="50" charset="-128"/>
            </a:endParaRPr>
          </a:p>
        </p:txBody>
      </p:sp>
      <p:sp>
        <p:nvSpPr>
          <p:cNvPr id="15" name="円/楕円 14"/>
          <p:cNvSpPr/>
          <p:nvPr/>
        </p:nvSpPr>
        <p:spPr bwMode="auto">
          <a:xfrm>
            <a:off x="1464578" y="3573016"/>
            <a:ext cx="1395847"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Swift @</a:t>
            </a:r>
            <a:r>
              <a:rPr lang="en-US" altLang="ja-JP" sz="1600" dirty="0" smtClean="0">
                <a:latin typeface="HGPｺﾞｼｯｸE" pitchFamily="50" charset="-128"/>
                <a:ea typeface="HGPｺﾞｼｯｸE" pitchFamily="50" charset="-128"/>
                <a:cs typeface="Tahoma" pitchFamily="34" charset="0"/>
              </a:rPr>
              <a:t>Tokyo</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sp>
        <p:nvSpPr>
          <p:cNvPr id="19" name="円/楕円 18"/>
          <p:cNvSpPr/>
          <p:nvPr/>
        </p:nvSpPr>
        <p:spPr bwMode="auto">
          <a:xfrm>
            <a:off x="2993363" y="3789040"/>
            <a:ext cx="1129972"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Swift@</a:t>
            </a:r>
          </a:p>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Chiba</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sp>
        <p:nvSpPr>
          <p:cNvPr id="20" name="円/楕円 19"/>
          <p:cNvSpPr/>
          <p:nvPr/>
        </p:nvSpPr>
        <p:spPr bwMode="auto">
          <a:xfrm>
            <a:off x="2262205" y="1124744"/>
            <a:ext cx="1595254" cy="792088"/>
          </a:xfrm>
          <a:prstGeom prst="ellipse">
            <a:avLst/>
          </a:prstGeom>
          <a:solidFill>
            <a:schemeClr val="accent6">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600" dirty="0" smtClean="0">
                <a:latin typeface="HGPｺﾞｼｯｸE" pitchFamily="50" charset="-128"/>
                <a:ea typeface="HGPｺﾞｼｯｸE" pitchFamily="50" charset="-128"/>
                <a:cs typeface="Tahoma" pitchFamily="34" charset="0"/>
              </a:rPr>
              <a:t>Swift @Sapporo</a:t>
            </a:r>
            <a:endParaRPr kumimoji="1" lang="ja-JP" altLang="en-US" sz="16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cxnSp>
        <p:nvCxnSpPr>
          <p:cNvPr id="23" name="直線矢印コネクタ 22"/>
          <p:cNvCxnSpPr>
            <a:stCxn id="20" idx="4"/>
            <a:endCxn id="15" idx="1"/>
          </p:cNvCxnSpPr>
          <p:nvPr/>
        </p:nvCxnSpPr>
        <p:spPr bwMode="auto">
          <a:xfrm flipH="1">
            <a:off x="1668995" y="1916833"/>
            <a:ext cx="1390837" cy="1772183"/>
          </a:xfrm>
          <a:prstGeom prst="straightConnector1">
            <a:avLst/>
          </a:prstGeom>
          <a:solidFill>
            <a:schemeClr val="bg1"/>
          </a:solidFill>
          <a:ln w="25400" cap="flat" cmpd="sng" algn="ctr">
            <a:solidFill>
              <a:schemeClr val="bg2"/>
            </a:solidFill>
            <a:prstDash val="solid"/>
            <a:round/>
            <a:headEnd type="none"/>
            <a:tailEnd type="arrow"/>
          </a:ln>
          <a:effectLst/>
        </p:spPr>
      </p:cxnSp>
      <p:cxnSp>
        <p:nvCxnSpPr>
          <p:cNvPr id="26" name="直線矢印コネクタ 25"/>
          <p:cNvCxnSpPr>
            <a:stCxn id="20" idx="4"/>
            <a:endCxn id="19" idx="0"/>
          </p:cNvCxnSpPr>
          <p:nvPr/>
        </p:nvCxnSpPr>
        <p:spPr bwMode="auto">
          <a:xfrm>
            <a:off x="3059832" y="1916832"/>
            <a:ext cx="498517" cy="1872208"/>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37" name="テキスト ボックス 36"/>
          <p:cNvSpPr txBox="1"/>
          <p:nvPr/>
        </p:nvSpPr>
        <p:spPr>
          <a:xfrm>
            <a:off x="1863391" y="4581128"/>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6.15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sp>
        <p:nvSpPr>
          <p:cNvPr id="38" name="テキスト ボックス 37"/>
          <p:cNvSpPr txBox="1"/>
          <p:nvPr/>
        </p:nvSpPr>
        <p:spPr>
          <a:xfrm>
            <a:off x="1863391" y="4797152"/>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6.29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sp>
        <p:nvSpPr>
          <p:cNvPr id="39" name="テキスト ボックス 38"/>
          <p:cNvSpPr txBox="1"/>
          <p:nvPr/>
        </p:nvSpPr>
        <p:spPr>
          <a:xfrm>
            <a:off x="1863391" y="5445224"/>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941.23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41" name="直線矢印コネクタ 40"/>
          <p:cNvCxnSpPr>
            <a:stCxn id="15" idx="0"/>
            <a:endCxn id="20" idx="4"/>
          </p:cNvCxnSpPr>
          <p:nvPr/>
        </p:nvCxnSpPr>
        <p:spPr bwMode="auto">
          <a:xfrm flipV="1">
            <a:off x="2162501" y="1916832"/>
            <a:ext cx="897330" cy="1656184"/>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44" name="直線矢印コネクタ 43"/>
          <p:cNvCxnSpPr>
            <a:stCxn id="19" idx="7"/>
            <a:endCxn id="20" idx="4"/>
          </p:cNvCxnSpPr>
          <p:nvPr/>
        </p:nvCxnSpPr>
        <p:spPr bwMode="auto">
          <a:xfrm flipH="1" flipV="1">
            <a:off x="3059832" y="1916833"/>
            <a:ext cx="898022" cy="1988207"/>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49" name="直線矢印コネクタ 48"/>
          <p:cNvCxnSpPr>
            <a:stCxn id="15" idx="6"/>
            <a:endCxn id="19" idx="1"/>
          </p:cNvCxnSpPr>
          <p:nvPr/>
        </p:nvCxnSpPr>
        <p:spPr bwMode="auto">
          <a:xfrm flipV="1">
            <a:off x="2860425" y="3905040"/>
            <a:ext cx="298419" cy="64021"/>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51" name="直線矢印コネクタ 50"/>
          <p:cNvCxnSpPr>
            <a:endCxn id="15" idx="5"/>
          </p:cNvCxnSpPr>
          <p:nvPr/>
        </p:nvCxnSpPr>
        <p:spPr bwMode="auto">
          <a:xfrm flipH="1">
            <a:off x="2656008" y="4121461"/>
            <a:ext cx="345096" cy="127644"/>
          </a:xfrm>
          <a:prstGeom prst="straightConnector1">
            <a:avLst/>
          </a:prstGeom>
          <a:solidFill>
            <a:schemeClr val="bg1"/>
          </a:solidFill>
          <a:ln w="50800" cap="flat" cmpd="sng" algn="ctr">
            <a:solidFill>
              <a:srgbClr val="FF0000"/>
            </a:solidFill>
            <a:prstDash val="solid"/>
            <a:round/>
            <a:headEnd type="none" w="med" len="med"/>
            <a:tailEnd type="arrow"/>
          </a:ln>
          <a:effectLst/>
        </p:spPr>
      </p:cxnSp>
      <p:cxnSp>
        <p:nvCxnSpPr>
          <p:cNvPr id="53" name="直線矢印コネクタ 52"/>
          <p:cNvCxnSpPr/>
          <p:nvPr/>
        </p:nvCxnSpPr>
        <p:spPr bwMode="auto">
          <a:xfrm>
            <a:off x="1331640" y="4725143"/>
            <a:ext cx="465282" cy="0"/>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56" name="直線矢印コネクタ 55"/>
          <p:cNvCxnSpPr/>
          <p:nvPr/>
        </p:nvCxnSpPr>
        <p:spPr bwMode="auto">
          <a:xfrm>
            <a:off x="1331640" y="4869159"/>
            <a:ext cx="465282" cy="0"/>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59" name="直線矢印コネクタ 58"/>
          <p:cNvCxnSpPr/>
          <p:nvPr/>
        </p:nvCxnSpPr>
        <p:spPr bwMode="auto">
          <a:xfrm>
            <a:off x="1331640" y="5589239"/>
            <a:ext cx="465282" cy="0"/>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62" name="直線矢印コネクタ 61"/>
          <p:cNvCxnSpPr/>
          <p:nvPr/>
        </p:nvCxnSpPr>
        <p:spPr bwMode="auto">
          <a:xfrm>
            <a:off x="1331640" y="5805263"/>
            <a:ext cx="465282" cy="0"/>
          </a:xfrm>
          <a:prstGeom prst="straightConnector1">
            <a:avLst/>
          </a:prstGeom>
          <a:solidFill>
            <a:schemeClr val="bg1"/>
          </a:solidFill>
          <a:ln w="50800" cap="flat" cmpd="sng" algn="ctr">
            <a:solidFill>
              <a:srgbClr val="FF0000"/>
            </a:solidFill>
            <a:prstDash val="solid"/>
            <a:round/>
            <a:headEnd type="none" w="med" len="med"/>
            <a:tailEnd type="arrow"/>
          </a:ln>
          <a:effectLst/>
        </p:spPr>
      </p:cxnSp>
      <p:sp>
        <p:nvSpPr>
          <p:cNvPr id="65" name="テキスト ボックス 64"/>
          <p:cNvSpPr txBox="1"/>
          <p:nvPr/>
        </p:nvSpPr>
        <p:spPr>
          <a:xfrm>
            <a:off x="1863391" y="5661248"/>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929.15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70" name="直線矢印コネクタ 69"/>
          <p:cNvCxnSpPr/>
          <p:nvPr/>
        </p:nvCxnSpPr>
        <p:spPr bwMode="auto">
          <a:xfrm>
            <a:off x="1331640" y="5085183"/>
            <a:ext cx="465282" cy="0"/>
          </a:xfrm>
          <a:prstGeom prst="straightConnector1">
            <a:avLst/>
          </a:prstGeom>
          <a:solidFill>
            <a:schemeClr val="bg1"/>
          </a:solidFill>
          <a:ln w="25400" cap="flat" cmpd="sng" algn="ctr">
            <a:solidFill>
              <a:schemeClr val="bg2">
                <a:lumMod val="90000"/>
                <a:lumOff val="10000"/>
              </a:schemeClr>
            </a:solidFill>
            <a:prstDash val="solid"/>
            <a:round/>
            <a:headEnd type="none"/>
            <a:tailEnd type="arrow"/>
          </a:ln>
          <a:effectLst/>
        </p:spPr>
      </p:cxnSp>
      <p:sp>
        <p:nvSpPr>
          <p:cNvPr id="71" name="テキスト ボックス 70"/>
          <p:cNvSpPr txBox="1"/>
          <p:nvPr/>
        </p:nvSpPr>
        <p:spPr>
          <a:xfrm>
            <a:off x="1863391" y="5013176"/>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7.80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72" name="直線矢印コネクタ 71"/>
          <p:cNvCxnSpPr/>
          <p:nvPr/>
        </p:nvCxnSpPr>
        <p:spPr bwMode="auto">
          <a:xfrm>
            <a:off x="1331640" y="5301207"/>
            <a:ext cx="465282" cy="0"/>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73" name="テキスト ボックス 72"/>
          <p:cNvSpPr txBox="1"/>
          <p:nvPr/>
        </p:nvSpPr>
        <p:spPr>
          <a:xfrm>
            <a:off x="1863391" y="5229200"/>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7.73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graphicFrame>
        <p:nvGraphicFramePr>
          <p:cNvPr id="84" name="表 83"/>
          <p:cNvGraphicFramePr>
            <a:graphicFrameLocks noGrp="1"/>
          </p:cNvGraphicFramePr>
          <p:nvPr/>
        </p:nvGraphicFramePr>
        <p:xfrm>
          <a:off x="4067944" y="3422368"/>
          <a:ext cx="4647287" cy="1230768"/>
        </p:xfrm>
        <a:graphic>
          <a:graphicData uri="http://schemas.openxmlformats.org/drawingml/2006/table">
            <a:tbl>
              <a:tblPr firstRow="1" bandRow="1">
                <a:tableStyleId>{5C22544A-7EE6-4342-B048-85BDC9FD1C3A}</a:tableStyleId>
              </a:tblPr>
              <a:tblGrid>
                <a:gridCol w="572927"/>
                <a:gridCol w="814872"/>
                <a:gridCol w="814872"/>
                <a:gridCol w="814872"/>
                <a:gridCol w="814872"/>
                <a:gridCol w="814872"/>
              </a:tblGrid>
              <a:tr h="244827">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1,755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2,165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395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3,178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1.375</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431,840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446,824</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537,768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412,542</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43,307</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710,179</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741,350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737,565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723,446</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731,824</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780,548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775,131</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788,620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782,503</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786,224</a:t>
                      </a:r>
                      <a:endParaRPr kumimoji="1" lang="ja-JP" altLang="en-US" sz="900" b="1" dirty="0">
                        <a:solidFill>
                          <a:srgbClr val="C00000"/>
                        </a:solidFill>
                        <a:latin typeface="Tahoma" pitchFamily="34" charset="0"/>
                        <a:cs typeface="Tahoma" pitchFamily="34" charset="0"/>
                      </a:endParaRPr>
                    </a:p>
                  </a:txBody>
                  <a:tcPr marL="84406" marR="84406"/>
                </a:tc>
              </a:tr>
            </a:tbl>
          </a:graphicData>
        </a:graphic>
      </p:graphicFrame>
      <p:graphicFrame>
        <p:nvGraphicFramePr>
          <p:cNvPr id="85" name="表 84"/>
          <p:cNvGraphicFramePr>
            <a:graphicFrameLocks noGrp="1"/>
          </p:cNvGraphicFramePr>
          <p:nvPr/>
        </p:nvGraphicFramePr>
        <p:xfrm>
          <a:off x="4211960" y="404664"/>
          <a:ext cx="4536504" cy="1165860"/>
        </p:xfrm>
        <a:graphic>
          <a:graphicData uri="http://schemas.openxmlformats.org/drawingml/2006/table">
            <a:tbl>
              <a:tblPr firstRow="1" bandRow="1">
                <a:tableStyleId>{5C22544A-7EE6-4342-B048-85BDC9FD1C3A}</a:tableStyleId>
              </a:tblPr>
              <a:tblGrid>
                <a:gridCol w="492893"/>
                <a:gridCol w="817603"/>
                <a:gridCol w="806502"/>
                <a:gridCol w="806502"/>
                <a:gridCol w="806502"/>
                <a:gridCol w="806502"/>
              </a:tblGrid>
              <a:tr h="232967">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dirty="0" smtClean="0">
                          <a:latin typeface="Tahoma" pitchFamily="34" charset="0"/>
                          <a:cs typeface="Tahoma" pitchFamily="34" charset="0"/>
                        </a:rPr>
                        <a:t>11,608</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13,293</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12,916</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14,691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12,126</a:t>
                      </a:r>
                      <a:endParaRPr kumimoji="1" lang="ja-JP" altLang="en-US" sz="90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3,427,827</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3,427,402</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3,455,788</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673,614</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3,386,009</a:t>
                      </a:r>
                      <a:endParaRPr kumimoji="1" lang="ja-JP" altLang="en-US" sz="90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958,018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959,098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7,188,901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974,072</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949,389</a:t>
                      </a:r>
                      <a:endParaRPr kumimoji="1" lang="ja-JP" altLang="en-US" sz="900" b="1" dirty="0">
                        <a:solidFill>
                          <a:srgbClr val="C00000"/>
                        </a:solidFill>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1,109,440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98,400,555</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99,641,184</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15,411,221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92,400,774</a:t>
                      </a:r>
                      <a:endParaRPr kumimoji="1" lang="ja-JP" altLang="en-US" sz="900" dirty="0">
                        <a:latin typeface="Tahoma" pitchFamily="34" charset="0"/>
                        <a:cs typeface="Tahoma" pitchFamily="34" charset="0"/>
                      </a:endParaRPr>
                    </a:p>
                  </a:txBody>
                  <a:tcPr marL="84406" marR="84406"/>
                </a:tc>
              </a:tr>
            </a:tbl>
          </a:graphicData>
        </a:graphic>
      </p:graphicFrame>
      <p:sp>
        <p:nvSpPr>
          <p:cNvPr id="86" name="テキスト ボックス 85"/>
          <p:cNvSpPr txBox="1"/>
          <p:nvPr/>
        </p:nvSpPr>
        <p:spPr>
          <a:xfrm>
            <a:off x="3923928" y="3068960"/>
            <a:ext cx="5004048"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Upload – without network latency-awareness</a:t>
            </a:r>
            <a:endParaRPr kumimoji="1" lang="ja-JP" altLang="en-US" dirty="0">
              <a:latin typeface="HGPｺﾞｼｯｸE" pitchFamily="50" charset="-128"/>
              <a:ea typeface="HGPｺﾞｼｯｸE" pitchFamily="50" charset="-128"/>
              <a:cs typeface="Tahoma" pitchFamily="34" charset="0"/>
            </a:endParaRPr>
          </a:p>
        </p:txBody>
      </p:sp>
      <p:sp>
        <p:nvSpPr>
          <p:cNvPr id="87" name="テキスト ボックス 86"/>
          <p:cNvSpPr txBox="1"/>
          <p:nvPr/>
        </p:nvSpPr>
        <p:spPr>
          <a:xfrm>
            <a:off x="4025893" y="116632"/>
            <a:ext cx="5118107"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Download – </a:t>
            </a:r>
            <a:r>
              <a:rPr lang="en-US" altLang="ja-JP" dirty="0" smtClean="0">
                <a:latin typeface="HGPｺﾞｼｯｸE" pitchFamily="50" charset="-128"/>
                <a:ea typeface="HGPｺﾞｼｯｸE" pitchFamily="50" charset="-128"/>
                <a:cs typeface="Tahoma" pitchFamily="34" charset="0"/>
              </a:rPr>
              <a:t>without cache</a:t>
            </a:r>
            <a:endParaRPr kumimoji="1" lang="ja-JP" altLang="en-US" dirty="0">
              <a:latin typeface="HGPｺﾞｼｯｸE" pitchFamily="50" charset="-128"/>
              <a:ea typeface="HGPｺﾞｼｯｸE" pitchFamily="50" charset="-128"/>
              <a:cs typeface="Tahoma" pitchFamily="34" charset="0"/>
            </a:endParaRPr>
          </a:p>
        </p:txBody>
      </p:sp>
      <p:sp>
        <p:nvSpPr>
          <p:cNvPr id="88" name="円/楕円 87"/>
          <p:cNvSpPr/>
          <p:nvPr/>
        </p:nvSpPr>
        <p:spPr bwMode="auto">
          <a:xfrm>
            <a:off x="2926894" y="4365104"/>
            <a:ext cx="989295" cy="5040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rPr>
              <a:t>Client</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cxnSp>
        <p:nvCxnSpPr>
          <p:cNvPr id="89" name="直線矢印コネクタ 88"/>
          <p:cNvCxnSpPr/>
          <p:nvPr/>
        </p:nvCxnSpPr>
        <p:spPr bwMode="auto">
          <a:xfrm flipV="1">
            <a:off x="3521244" y="2060847"/>
            <a:ext cx="3870" cy="144016"/>
          </a:xfrm>
          <a:prstGeom prst="straightConnector1">
            <a:avLst/>
          </a:prstGeom>
          <a:solidFill>
            <a:schemeClr val="bg1"/>
          </a:solidFill>
          <a:ln w="9525" cap="flat" cmpd="sng" algn="ctr">
            <a:solidFill>
              <a:schemeClr val="bg2"/>
            </a:solidFill>
            <a:prstDash val="solid"/>
            <a:round/>
            <a:headEnd type="none" w="med" len="med"/>
            <a:tailEnd type="arrow"/>
          </a:ln>
          <a:effectLst/>
        </p:spPr>
      </p:cxnSp>
      <p:sp>
        <p:nvSpPr>
          <p:cNvPr id="34" name="テキスト ボックス 33"/>
          <p:cNvSpPr txBox="1"/>
          <p:nvPr/>
        </p:nvSpPr>
        <p:spPr>
          <a:xfrm>
            <a:off x="783271" y="5517231"/>
            <a:ext cx="583814" cy="369332"/>
          </a:xfrm>
          <a:prstGeom prst="rect">
            <a:avLst/>
          </a:prstGeom>
          <a:noFill/>
        </p:spPr>
        <p:txBody>
          <a:bodyPr wrap="none" rtlCol="0">
            <a:spAutoFit/>
          </a:bodyPr>
          <a:lstStyle/>
          <a:p>
            <a:r>
              <a:rPr kumimoji="1" lang="en-US" altLang="ja-JP" dirty="0" smtClean="0">
                <a:latin typeface="HGPｺﾞｼｯｸE" pitchFamily="50" charset="-128"/>
                <a:ea typeface="HGPｺﾞｼｯｸE" pitchFamily="50" charset="-128"/>
              </a:rPr>
              <a:t>10G</a:t>
            </a:r>
            <a:endParaRPr kumimoji="1" lang="ja-JP" altLang="en-US" dirty="0">
              <a:latin typeface="HGPｺﾞｼｯｸE" pitchFamily="50" charset="-128"/>
              <a:ea typeface="HGPｺﾞｼｯｸE" pitchFamily="50" charset="-128"/>
            </a:endParaRPr>
          </a:p>
        </p:txBody>
      </p:sp>
      <p:sp>
        <p:nvSpPr>
          <p:cNvPr id="36" name="テキスト ボックス 35"/>
          <p:cNvSpPr txBox="1"/>
          <p:nvPr/>
        </p:nvSpPr>
        <p:spPr>
          <a:xfrm>
            <a:off x="855279" y="4797151"/>
            <a:ext cx="454563" cy="369332"/>
          </a:xfrm>
          <a:prstGeom prst="rect">
            <a:avLst/>
          </a:prstGeom>
          <a:noFill/>
        </p:spPr>
        <p:txBody>
          <a:bodyPr wrap="none" rtlCol="0">
            <a:spAutoFit/>
          </a:bodyPr>
          <a:lstStyle/>
          <a:p>
            <a:r>
              <a:rPr kumimoji="1" lang="en-US" altLang="ja-JP" dirty="0" smtClean="0">
                <a:latin typeface="HGPｺﾞｼｯｸE" pitchFamily="50" charset="-128"/>
                <a:ea typeface="HGPｺﾞｼｯｸE" pitchFamily="50" charset="-128"/>
              </a:rPr>
              <a:t>1G</a:t>
            </a:r>
            <a:endParaRPr kumimoji="1" lang="ja-JP" altLang="en-US" dirty="0">
              <a:latin typeface="HGPｺﾞｼｯｸE" pitchFamily="50" charset="-128"/>
              <a:ea typeface="HGPｺﾞｼｯｸE" pitchFamily="50" charset="-128"/>
            </a:endParaRPr>
          </a:p>
        </p:txBody>
      </p:sp>
      <p:sp>
        <p:nvSpPr>
          <p:cNvPr id="40" name="テキスト ボックス 39"/>
          <p:cNvSpPr txBox="1"/>
          <p:nvPr/>
        </p:nvSpPr>
        <p:spPr>
          <a:xfrm>
            <a:off x="0" y="5949280"/>
            <a:ext cx="3528392" cy="369332"/>
          </a:xfrm>
          <a:prstGeom prst="rect">
            <a:avLst/>
          </a:prstGeom>
          <a:noFill/>
        </p:spPr>
        <p:txBody>
          <a:bodyPr wrap="square" rtlCol="0">
            <a:spAutoFit/>
          </a:bodyPr>
          <a:lstStyle/>
          <a:p>
            <a:r>
              <a:rPr lang="en-US" altLang="ja-JP" dirty="0" smtClean="0">
                <a:latin typeface="HGPｺﾞｼｯｸE" pitchFamily="50" charset="-128"/>
                <a:ea typeface="HGPｺﾞｼｯｸE" pitchFamily="50" charset="-128"/>
              </a:rPr>
              <a:t>ne</a:t>
            </a:r>
            <a:r>
              <a:rPr kumimoji="1" lang="en-US" altLang="ja-JP" dirty="0" smtClean="0">
                <a:latin typeface="HGPｺﾞｼｯｸE" pitchFamily="50" charset="-128"/>
                <a:ea typeface="HGPｺﾞｼｯｸE" pitchFamily="50" charset="-128"/>
              </a:rPr>
              <a:t>twork performance</a:t>
            </a:r>
            <a:r>
              <a:rPr lang="en-US" altLang="ja-JP" dirty="0" smtClean="0">
                <a:latin typeface="HGPｺﾞｼｯｸE" pitchFamily="50" charset="-128"/>
                <a:ea typeface="HGPｺﾞｼｯｸE" pitchFamily="50" charset="-128"/>
              </a:rPr>
              <a:t>(</a:t>
            </a:r>
            <a:r>
              <a:rPr lang="en-US" altLang="ja-JP" dirty="0" err="1" smtClean="0">
                <a:latin typeface="HGPｺﾞｼｯｸE" pitchFamily="50" charset="-128"/>
                <a:ea typeface="HGPｺﾞｼｯｸE" pitchFamily="50" charset="-128"/>
              </a:rPr>
              <a:t>netperf</a:t>
            </a:r>
            <a:r>
              <a:rPr lang="en-US" altLang="ja-JP" dirty="0" smtClean="0">
                <a:latin typeface="HGPｺﾞｼｯｸE" pitchFamily="50" charset="-128"/>
                <a:ea typeface="HGPｺﾞｼｯｸE" pitchFamily="50" charset="-128"/>
              </a:rPr>
              <a:t>)</a:t>
            </a:r>
            <a:endParaRPr kumimoji="1" lang="ja-JP" altLang="en-US" dirty="0">
              <a:latin typeface="HGPｺﾞｼｯｸE" pitchFamily="50" charset="-128"/>
              <a:ea typeface="HGPｺﾞｼｯｸE" pitchFamily="50" charset="-128"/>
            </a:endParaRPr>
          </a:p>
        </p:txBody>
      </p:sp>
      <p:graphicFrame>
        <p:nvGraphicFramePr>
          <p:cNvPr id="43" name="表 42"/>
          <p:cNvGraphicFramePr>
            <a:graphicFrameLocks noGrp="1"/>
          </p:cNvGraphicFramePr>
          <p:nvPr/>
        </p:nvGraphicFramePr>
        <p:xfrm>
          <a:off x="4006681" y="1772816"/>
          <a:ext cx="5009587" cy="1296145"/>
        </p:xfrm>
        <a:graphic>
          <a:graphicData uri="http://schemas.openxmlformats.org/drawingml/2006/table">
            <a:tbl>
              <a:tblPr firstRow="1" bandRow="1">
                <a:tableStyleId>{5C22544A-7EE6-4342-B048-85BDC9FD1C3A}</a:tableStyleId>
              </a:tblPr>
              <a:tblGrid>
                <a:gridCol w="514317"/>
                <a:gridCol w="899054"/>
                <a:gridCol w="899054"/>
                <a:gridCol w="899054"/>
                <a:gridCol w="899054"/>
                <a:gridCol w="899054"/>
              </a:tblGrid>
              <a:tr h="259229">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398,133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415,753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397,979</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446,576</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406,510</a:t>
                      </a:r>
                      <a:endParaRPr kumimoji="1" lang="ja-JP" altLang="en-US" sz="90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9,238,473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202,193,598</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177,694,628</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161,992,275</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134,450,057</a:t>
                      </a:r>
                      <a:endParaRPr kumimoji="1" lang="ja-JP" altLang="en-US" sz="90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55,186,177</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288,776,403</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319,892,614</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331,691,392</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307,500,293</a:t>
                      </a:r>
                      <a:endParaRPr kumimoji="1" lang="ja-JP" altLang="en-US" sz="900" b="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473,135,008</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471,484,134</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467,654,981</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412,153,419</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451,464,516</a:t>
                      </a:r>
                      <a:endParaRPr kumimoji="1" lang="ja-JP" altLang="en-US" sz="900" dirty="0">
                        <a:solidFill>
                          <a:schemeClr val="tx1"/>
                        </a:solidFill>
                        <a:latin typeface="Tahoma" pitchFamily="34" charset="0"/>
                        <a:cs typeface="Tahoma" pitchFamily="34" charset="0"/>
                      </a:endParaRPr>
                    </a:p>
                  </a:txBody>
                  <a:tcPr marL="84406" marR="84406"/>
                </a:tc>
              </a:tr>
            </a:tbl>
          </a:graphicData>
        </a:graphic>
      </p:graphicFrame>
      <p:sp>
        <p:nvSpPr>
          <p:cNvPr id="45" name="テキスト ボックス 44"/>
          <p:cNvSpPr txBox="1"/>
          <p:nvPr/>
        </p:nvSpPr>
        <p:spPr>
          <a:xfrm>
            <a:off x="3923928" y="1484784"/>
            <a:ext cx="4048732"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Download - </a:t>
            </a:r>
            <a:r>
              <a:rPr lang="en-US" altLang="ja-JP" dirty="0" smtClean="0">
                <a:latin typeface="HGPｺﾞｼｯｸE" pitchFamily="50" charset="-128"/>
                <a:ea typeface="HGPｺﾞｼｯｸE" pitchFamily="50" charset="-128"/>
                <a:cs typeface="Tahoma" pitchFamily="34" charset="0"/>
              </a:rPr>
              <a:t>with</a:t>
            </a:r>
            <a:r>
              <a:rPr kumimoji="1" lang="en-US" altLang="ja-JP" dirty="0" smtClean="0">
                <a:latin typeface="HGPｺﾞｼｯｸE" pitchFamily="50" charset="-128"/>
                <a:ea typeface="HGPｺﾞｼｯｸE" pitchFamily="50" charset="-128"/>
                <a:cs typeface="Tahoma" pitchFamily="34" charset="0"/>
              </a:rPr>
              <a:t> cache  </a:t>
            </a:r>
            <a:endParaRPr kumimoji="1" lang="ja-JP" altLang="en-US" dirty="0">
              <a:latin typeface="HGPｺﾞｼｯｸE" pitchFamily="50" charset="-128"/>
              <a:ea typeface="HGPｺﾞｼｯｸE" pitchFamily="50" charset="-128"/>
              <a:cs typeface="Tahoma" pitchFamily="34" charset="0"/>
            </a:endParaRPr>
          </a:p>
        </p:txBody>
      </p:sp>
      <p:graphicFrame>
        <p:nvGraphicFramePr>
          <p:cNvPr id="42" name="表 41"/>
          <p:cNvGraphicFramePr>
            <a:graphicFrameLocks noGrp="1"/>
          </p:cNvGraphicFramePr>
          <p:nvPr/>
        </p:nvGraphicFramePr>
        <p:xfrm>
          <a:off x="179512" y="188640"/>
          <a:ext cx="2520280" cy="936104"/>
        </p:xfrm>
        <a:graphic>
          <a:graphicData uri="http://schemas.openxmlformats.org/drawingml/2006/table">
            <a:tbl>
              <a:tblPr firstRow="1" bandRow="1">
                <a:tableStyleId>{5C22544A-7EE6-4342-B048-85BDC9FD1C3A}</a:tableStyleId>
              </a:tblPr>
              <a:tblGrid>
                <a:gridCol w="1069210"/>
                <a:gridCol w="1451070"/>
              </a:tblGrid>
              <a:tr h="390043">
                <a:tc>
                  <a:txBody>
                    <a:bodyPr/>
                    <a:lstStyle/>
                    <a:p>
                      <a:endParaRPr kumimoji="1" lang="ja-JP" altLang="en-US" sz="1200" dirty="0">
                        <a:latin typeface="+mn-ea"/>
                        <a:ea typeface="+mn-ea"/>
                      </a:endParaRPr>
                    </a:p>
                  </a:txBody>
                  <a:tcPr/>
                </a:tc>
                <a:tc>
                  <a:txBody>
                    <a:bodyPr/>
                    <a:lstStyle/>
                    <a:p>
                      <a:r>
                        <a:rPr kumimoji="1" lang="ja-JP" altLang="en-US" sz="1200" dirty="0" smtClean="0">
                          <a:latin typeface="+mn-ea"/>
                          <a:ea typeface="+mn-ea"/>
                        </a:rPr>
                        <a:t>評価実施回（横軸）</a:t>
                      </a:r>
                      <a:endParaRPr kumimoji="1" lang="ja-JP" altLang="en-US" sz="1200" dirty="0">
                        <a:latin typeface="+mn-ea"/>
                        <a:ea typeface="+mn-ea"/>
                      </a:endParaRPr>
                    </a:p>
                  </a:txBody>
                  <a:tcPr/>
                </a:tc>
              </a:tr>
              <a:tr h="546061">
                <a:tc>
                  <a:txBody>
                    <a:bodyPr/>
                    <a:lstStyle/>
                    <a:p>
                      <a:r>
                        <a:rPr kumimoji="1" lang="en-US" altLang="ja-JP" sz="1200" dirty="0" smtClean="0">
                          <a:latin typeface="+mn-ea"/>
                          <a:ea typeface="+mn-ea"/>
                        </a:rPr>
                        <a:t>Object</a:t>
                      </a:r>
                    </a:p>
                    <a:p>
                      <a:r>
                        <a:rPr kumimoji="1" lang="en-US" altLang="ja-JP" sz="1200" dirty="0" smtClean="0">
                          <a:latin typeface="+mn-ea"/>
                          <a:ea typeface="+mn-ea"/>
                        </a:rPr>
                        <a:t>Size</a:t>
                      </a:r>
                      <a:r>
                        <a:rPr kumimoji="1" lang="ja-JP" altLang="en-US" sz="1200" dirty="0" smtClean="0">
                          <a:latin typeface="+mn-ea"/>
                          <a:ea typeface="+mn-ea"/>
                        </a:rPr>
                        <a:t>（縦軸）</a:t>
                      </a:r>
                      <a:endParaRPr kumimoji="1" lang="ja-JP" altLang="en-US" sz="1200" dirty="0">
                        <a:latin typeface="+mn-ea"/>
                        <a:ea typeface="+mn-ea"/>
                      </a:endParaRPr>
                    </a:p>
                  </a:txBody>
                  <a:tcPr/>
                </a:tc>
                <a:tc>
                  <a:txBody>
                    <a:bodyPr/>
                    <a:lstStyle/>
                    <a:p>
                      <a:r>
                        <a:rPr kumimoji="1" lang="ja-JP" altLang="en-US" sz="1200" dirty="0" smtClean="0">
                          <a:latin typeface="+mn-ea"/>
                          <a:ea typeface="+mn-ea"/>
                        </a:rPr>
                        <a:t>転送量</a:t>
                      </a:r>
                      <a:endParaRPr kumimoji="1" lang="en-US" altLang="ja-JP" sz="1200" dirty="0" smtClean="0">
                        <a:latin typeface="+mn-ea"/>
                        <a:ea typeface="+mn-ea"/>
                      </a:endParaRPr>
                    </a:p>
                    <a:p>
                      <a:r>
                        <a:rPr kumimoji="1" lang="ja-JP" altLang="en-US" sz="1200" dirty="0" smtClean="0">
                          <a:latin typeface="+mn-ea"/>
                          <a:ea typeface="+mn-ea"/>
                        </a:rPr>
                        <a:t>（単位 バイト）</a:t>
                      </a:r>
                      <a:endParaRPr kumimoji="1" lang="en-US" altLang="ja-JP" sz="1200" dirty="0" smtClean="0">
                        <a:latin typeface="+mn-ea"/>
                        <a:ea typeface="+mn-ea"/>
                      </a:endParaRPr>
                    </a:p>
                  </a:txBody>
                  <a:tcPr/>
                </a:tc>
              </a:tr>
            </a:tbl>
          </a:graphicData>
        </a:graphic>
      </p:graphicFrame>
      <p:graphicFrame>
        <p:nvGraphicFramePr>
          <p:cNvPr id="46" name="表 45"/>
          <p:cNvGraphicFramePr>
            <a:graphicFrameLocks noGrp="1"/>
          </p:cNvGraphicFramePr>
          <p:nvPr/>
        </p:nvGraphicFramePr>
        <p:xfrm>
          <a:off x="3275856" y="5085184"/>
          <a:ext cx="5688632" cy="1112197"/>
        </p:xfrm>
        <a:graphic>
          <a:graphicData uri="http://schemas.openxmlformats.org/drawingml/2006/table">
            <a:tbl>
              <a:tblPr/>
              <a:tblGrid>
                <a:gridCol w="626350"/>
                <a:gridCol w="978135"/>
                <a:gridCol w="1021037"/>
                <a:gridCol w="1021037"/>
                <a:gridCol w="1093968"/>
                <a:gridCol w="948105"/>
              </a:tblGrid>
              <a:tr h="155709">
                <a:tc>
                  <a:txBody>
                    <a:bodyPr/>
                    <a:lstStyle/>
                    <a:p>
                      <a:endParaRPr lang="ja-JP" sz="12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dirty="0">
                          <a:solidFill>
                            <a:srgbClr val="FFFFFF"/>
                          </a:solidFill>
                          <a:latin typeface="Tahoma" pitchFamily="34" charset="0"/>
                          <a:ea typeface="Tahoma" pitchFamily="34" charset="0"/>
                          <a:cs typeface="Tahoma" pitchFamily="34" charset="0"/>
                        </a:rPr>
                        <a:t>1</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2</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3</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4</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dirty="0">
                          <a:solidFill>
                            <a:srgbClr val="FFFFFF"/>
                          </a:solidFill>
                          <a:latin typeface="Tahoma" pitchFamily="34" charset="0"/>
                          <a:ea typeface="Tahoma" pitchFamily="34" charset="0"/>
                          <a:cs typeface="Tahoma" pitchFamily="34" charset="0"/>
                        </a:rPr>
                        <a:t>5</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r>
              <a:tr h="203093">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1K</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11,356</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13,157</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13,074</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12,758</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12,680</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207611">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1M </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9,824,750</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11,205,249</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7,599,312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10,931,206</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11,199,982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274773">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10M </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52,294,403</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51,437,092</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51,050,686</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52,641,471</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52,300,141</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238933">
                <a:tc>
                  <a:txBody>
                    <a:bodyPr/>
                    <a:lstStyle/>
                    <a:p>
                      <a:pPr algn="r">
                        <a:spcAft>
                          <a:spcPts val="0"/>
                        </a:spcAft>
                        <a:tabLst>
                          <a:tab pos="325755" algn="l"/>
                        </a:tabLst>
                      </a:pPr>
                      <a:r>
                        <a:rPr lang="en-US" sz="800" kern="100">
                          <a:solidFill>
                            <a:srgbClr val="000000"/>
                          </a:solidFill>
                          <a:latin typeface="Tahoma" pitchFamily="34" charset="0"/>
                          <a:ea typeface="Tahoma" pitchFamily="34" charset="0"/>
                          <a:cs typeface="Tahoma" pitchFamily="34" charset="0"/>
                        </a:rPr>
                        <a:t>100M </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97,937,987</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101,847,002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102,385,002</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102,413,801</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101,462,855</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47" name="テキスト ボックス 46"/>
          <p:cNvSpPr txBox="1"/>
          <p:nvPr/>
        </p:nvSpPr>
        <p:spPr>
          <a:xfrm>
            <a:off x="3275856" y="4725144"/>
            <a:ext cx="5004048"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Upload – </a:t>
            </a:r>
            <a:r>
              <a:rPr kumimoji="1" lang="en-US" altLang="ja-JP" dirty="0" err="1" smtClean="0">
                <a:latin typeface="HGPｺﾞｼｯｸE" pitchFamily="50" charset="-128"/>
                <a:ea typeface="HGPｺﾞｼｯｸE" pitchFamily="50" charset="-128"/>
                <a:cs typeface="Tahoma" pitchFamily="34" charset="0"/>
              </a:rPr>
              <a:t>witht</a:t>
            </a:r>
            <a:r>
              <a:rPr kumimoji="1" lang="en-US" altLang="ja-JP" dirty="0" smtClean="0">
                <a:latin typeface="HGPｺﾞｼｯｸE" pitchFamily="50" charset="-128"/>
                <a:ea typeface="HGPｺﾞｼｯｸE" pitchFamily="50" charset="-128"/>
                <a:cs typeface="Tahoma" pitchFamily="34" charset="0"/>
              </a:rPr>
              <a:t> </a:t>
            </a:r>
            <a:r>
              <a:rPr kumimoji="1" lang="en-US" altLang="ja-JP" dirty="0" smtClean="0">
                <a:latin typeface="HGPｺﾞｼｯｸE" pitchFamily="50" charset="-128"/>
                <a:ea typeface="HGPｺﾞｼｯｸE" pitchFamily="50" charset="-128"/>
                <a:cs typeface="Tahoma" pitchFamily="34" charset="0"/>
              </a:rPr>
              <a:t>network latency-awareness</a:t>
            </a:r>
            <a:endParaRPr kumimoji="1" lang="ja-JP" altLang="en-US" dirty="0">
              <a:latin typeface="HGPｺﾞｼｯｸE" pitchFamily="50" charset="-128"/>
              <a:ea typeface="HGPｺﾞｼｯｸE" pitchFamily="50" charset="-128"/>
              <a:cs typeface="Tahoma"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2"/>
          <p:cNvGrpSpPr/>
          <p:nvPr/>
        </p:nvGrpSpPr>
        <p:grpSpPr>
          <a:xfrm>
            <a:off x="343424" y="1124744"/>
            <a:ext cx="8349650" cy="5040560"/>
            <a:chOff x="1" y="476672"/>
            <a:chExt cx="9789537" cy="6048672"/>
          </a:xfrm>
        </p:grpSpPr>
        <p:pic>
          <p:nvPicPr>
            <p:cNvPr id="4" name="Picture 8" descr="MCj04289690000[1]"/>
            <p:cNvPicPr>
              <a:picLocks noChangeAspect="1" noChangeArrowheads="1"/>
            </p:cNvPicPr>
            <p:nvPr/>
          </p:nvPicPr>
          <p:blipFill>
            <a:blip r:embed="rId2" cstate="print"/>
            <a:srcRect/>
            <a:stretch>
              <a:fillRect/>
            </a:stretch>
          </p:blipFill>
          <p:spPr bwMode="auto">
            <a:xfrm>
              <a:off x="1754242" y="4921920"/>
              <a:ext cx="464344" cy="595312"/>
            </a:xfrm>
            <a:prstGeom prst="rect">
              <a:avLst/>
            </a:prstGeom>
            <a:noFill/>
            <a:ln w="9525">
              <a:noFill/>
              <a:miter lim="800000"/>
              <a:headEnd/>
              <a:tailEnd/>
            </a:ln>
          </p:spPr>
        </p:pic>
        <p:pic>
          <p:nvPicPr>
            <p:cNvPr id="5" name="Picture 8" descr="MCj04289690000[1]"/>
            <p:cNvPicPr>
              <a:picLocks noChangeAspect="1" noChangeArrowheads="1"/>
            </p:cNvPicPr>
            <p:nvPr/>
          </p:nvPicPr>
          <p:blipFill>
            <a:blip r:embed="rId2" cstate="print"/>
            <a:srcRect/>
            <a:stretch>
              <a:fillRect/>
            </a:stretch>
          </p:blipFill>
          <p:spPr bwMode="auto">
            <a:xfrm>
              <a:off x="2170432" y="4921920"/>
              <a:ext cx="464344"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2548786" y="4921920"/>
              <a:ext cx="464344" cy="595312"/>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1052567" y="4933032"/>
              <a:ext cx="772187" cy="571500"/>
            </a:xfrm>
            <a:prstGeom prst="rect">
              <a:avLst/>
            </a:prstGeom>
            <a:noFill/>
            <a:ln w="9525" algn="ctr">
              <a:noFill/>
              <a:miter lim="800000"/>
              <a:headEnd/>
              <a:tailEnd/>
            </a:ln>
          </p:spPr>
        </p:pic>
        <p:sp>
          <p:nvSpPr>
            <p:cNvPr id="8" name="円柱 7"/>
            <p:cNvSpPr/>
            <p:nvPr/>
          </p:nvSpPr>
          <p:spPr>
            <a:xfrm>
              <a:off x="3080093"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9" name="角丸四角形 8"/>
            <p:cNvSpPr/>
            <p:nvPr/>
          </p:nvSpPr>
          <p:spPr>
            <a:xfrm>
              <a:off x="1130064" y="4066370"/>
              <a:ext cx="8581465" cy="43204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3200" dirty="0" err="1" smtClean="0">
                  <a:latin typeface="Arial Unicode MS" pitchFamily="50" charset="-128"/>
                  <a:ea typeface="Arial Unicode MS" pitchFamily="50" charset="-128"/>
                  <a:cs typeface="Arial Unicode MS" pitchFamily="50" charset="-128"/>
                </a:rPr>
                <a:t>dodai</a:t>
              </a:r>
              <a:endParaRPr lang="ja-JP" altLang="en-US" sz="3200" dirty="0">
                <a:latin typeface="Arial Unicode MS" pitchFamily="50" charset="-128"/>
                <a:ea typeface="Arial Unicode MS" pitchFamily="50" charset="-128"/>
                <a:cs typeface="Arial Unicode MS" pitchFamily="50" charset="-128"/>
              </a:endParaRPr>
            </a:p>
          </p:txBody>
        </p:sp>
        <p:pic>
          <p:nvPicPr>
            <p:cNvPr id="10" name="Picture 8" descr="MCj04289690000[1]"/>
            <p:cNvPicPr>
              <a:picLocks noChangeAspect="1" noChangeArrowheads="1"/>
            </p:cNvPicPr>
            <p:nvPr/>
          </p:nvPicPr>
          <p:blipFill>
            <a:blip r:embed="rId2" cstate="print"/>
            <a:srcRect/>
            <a:stretch>
              <a:fillRect/>
            </a:stretch>
          </p:blipFill>
          <p:spPr bwMode="auto">
            <a:xfrm>
              <a:off x="1420441" y="3617134"/>
              <a:ext cx="464344" cy="593725"/>
            </a:xfrm>
            <a:prstGeom prst="rect">
              <a:avLst/>
            </a:prstGeom>
            <a:noFill/>
            <a:ln w="9525">
              <a:noFill/>
              <a:miter lim="800000"/>
              <a:headEnd/>
              <a:tailEnd/>
            </a:ln>
          </p:spPr>
        </p:pic>
        <p:pic>
          <p:nvPicPr>
            <p:cNvPr id="11" name="Picture 8" descr="MCj04289690000[1]"/>
            <p:cNvPicPr>
              <a:picLocks noChangeAspect="1" noChangeArrowheads="1"/>
            </p:cNvPicPr>
            <p:nvPr/>
          </p:nvPicPr>
          <p:blipFill>
            <a:blip r:embed="rId2" cstate="print"/>
            <a:srcRect/>
            <a:stretch>
              <a:fillRect/>
            </a:stretch>
          </p:blipFill>
          <p:spPr bwMode="auto">
            <a:xfrm>
              <a:off x="1836631" y="3617134"/>
              <a:ext cx="464344" cy="593725"/>
            </a:xfrm>
            <a:prstGeom prst="rect">
              <a:avLst/>
            </a:prstGeom>
            <a:noFill/>
            <a:ln w="9525">
              <a:noFill/>
              <a:miter lim="800000"/>
              <a:headEnd/>
              <a:tailEnd/>
            </a:ln>
          </p:spPr>
        </p:pic>
        <p:sp>
          <p:nvSpPr>
            <p:cNvPr id="14" name="角丸四角形 13"/>
            <p:cNvSpPr/>
            <p:nvPr/>
          </p:nvSpPr>
          <p:spPr>
            <a:xfrm>
              <a:off x="1052056"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1052405"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18" name="正方形/長方形 17"/>
            <p:cNvSpPr/>
            <p:nvPr/>
          </p:nvSpPr>
          <p:spPr>
            <a:xfrm>
              <a:off x="1130064"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19" name="正方形/長方形 18"/>
            <p:cNvSpPr/>
            <p:nvPr/>
          </p:nvSpPr>
          <p:spPr>
            <a:xfrm>
              <a:off x="1832142"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21" name="Picture 8" descr="MCj04289690000[1]"/>
            <p:cNvPicPr>
              <a:picLocks noChangeAspect="1" noChangeArrowheads="1"/>
            </p:cNvPicPr>
            <p:nvPr/>
          </p:nvPicPr>
          <p:blipFill>
            <a:blip r:embed="rId2" cstate="print"/>
            <a:srcRect/>
            <a:stretch>
              <a:fillRect/>
            </a:stretch>
          </p:blipFill>
          <p:spPr bwMode="auto">
            <a:xfrm>
              <a:off x="3527186" y="3627364"/>
              <a:ext cx="464344" cy="593725"/>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2" cstate="print"/>
            <a:srcRect/>
            <a:stretch>
              <a:fillRect/>
            </a:stretch>
          </p:blipFill>
          <p:spPr bwMode="auto">
            <a:xfrm>
              <a:off x="3943376" y="3627364"/>
              <a:ext cx="464344" cy="593725"/>
            </a:xfrm>
            <a:prstGeom prst="rect">
              <a:avLst/>
            </a:prstGeom>
            <a:noFill/>
            <a:ln w="9525">
              <a:noFill/>
              <a:miter lim="800000"/>
              <a:headEnd/>
              <a:tailEnd/>
            </a:ln>
          </p:spPr>
        </p:pic>
        <p:sp>
          <p:nvSpPr>
            <p:cNvPr id="23" name="角丸四角形 22"/>
            <p:cNvSpPr/>
            <p:nvPr/>
          </p:nvSpPr>
          <p:spPr>
            <a:xfrm>
              <a:off x="3158801"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24" name="角丸四角形 23"/>
            <p:cNvSpPr/>
            <p:nvPr/>
          </p:nvSpPr>
          <p:spPr>
            <a:xfrm>
              <a:off x="3159150"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25" name="正方形/長方形 24"/>
            <p:cNvSpPr/>
            <p:nvPr/>
          </p:nvSpPr>
          <p:spPr>
            <a:xfrm>
              <a:off x="323681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3938888"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32" name="角丸四角形 31"/>
            <p:cNvSpPr/>
            <p:nvPr/>
          </p:nvSpPr>
          <p:spPr>
            <a:xfrm>
              <a:off x="818541"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4796580" y="4921920"/>
              <a:ext cx="464344"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5212770" y="4921920"/>
              <a:ext cx="464344" cy="595312"/>
            </a:xfrm>
            <a:prstGeom prst="rect">
              <a:avLst/>
            </a:prstGeom>
            <a:noFill/>
            <a:ln w="9525">
              <a:noFill/>
              <a:miter lim="800000"/>
              <a:headEnd/>
              <a:tailEnd/>
            </a:ln>
          </p:spPr>
        </p:pic>
        <p:pic>
          <p:nvPicPr>
            <p:cNvPr id="35" name="Picture 8" descr="MCj04289690000[1]"/>
            <p:cNvPicPr>
              <a:picLocks noChangeAspect="1" noChangeArrowheads="1"/>
            </p:cNvPicPr>
            <p:nvPr/>
          </p:nvPicPr>
          <p:blipFill>
            <a:blip r:embed="rId2" cstate="print"/>
            <a:srcRect/>
            <a:stretch>
              <a:fillRect/>
            </a:stretch>
          </p:blipFill>
          <p:spPr bwMode="auto">
            <a:xfrm>
              <a:off x="5591124" y="4921920"/>
              <a:ext cx="464344" cy="595312"/>
            </a:xfrm>
            <a:prstGeom prst="rect">
              <a:avLst/>
            </a:prstGeom>
            <a:noFill/>
            <a:ln w="9525">
              <a:noFill/>
              <a:miter lim="800000"/>
              <a:headEnd/>
              <a:tailEnd/>
            </a:ln>
          </p:spPr>
        </p:pic>
        <p:pic>
          <p:nvPicPr>
            <p:cNvPr id="36" name="Picture 6"/>
            <p:cNvPicPr>
              <a:picLocks noChangeAspect="1" noChangeArrowheads="1"/>
            </p:cNvPicPr>
            <p:nvPr/>
          </p:nvPicPr>
          <p:blipFill>
            <a:blip r:embed="rId3" cstate="print"/>
            <a:srcRect/>
            <a:stretch>
              <a:fillRect/>
            </a:stretch>
          </p:blipFill>
          <p:spPr bwMode="auto">
            <a:xfrm>
              <a:off x="4094905" y="4933032"/>
              <a:ext cx="772187" cy="571500"/>
            </a:xfrm>
            <a:prstGeom prst="rect">
              <a:avLst/>
            </a:prstGeom>
            <a:noFill/>
            <a:ln w="9525" algn="ctr">
              <a:noFill/>
              <a:miter lim="800000"/>
              <a:headEnd/>
              <a:tailEnd/>
            </a:ln>
          </p:spPr>
        </p:pic>
        <p:sp>
          <p:nvSpPr>
            <p:cNvPr id="37" name="円柱 36"/>
            <p:cNvSpPr/>
            <p:nvPr/>
          </p:nvSpPr>
          <p:spPr>
            <a:xfrm>
              <a:off x="6122431"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38" name="角丸四角形 37"/>
            <p:cNvSpPr/>
            <p:nvPr/>
          </p:nvSpPr>
          <p:spPr>
            <a:xfrm>
              <a:off x="3860879"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7838918" y="4921920"/>
              <a:ext cx="464344" cy="595312"/>
            </a:xfrm>
            <a:prstGeom prst="rect">
              <a:avLst/>
            </a:prstGeom>
            <a:noFill/>
            <a:ln w="9525">
              <a:noFill/>
              <a:miter lim="800000"/>
              <a:headEnd/>
              <a:tailEnd/>
            </a:ln>
          </p:spPr>
        </p:pic>
        <p:pic>
          <p:nvPicPr>
            <p:cNvPr id="40" name="Picture 8" descr="MCj04289690000[1]"/>
            <p:cNvPicPr>
              <a:picLocks noChangeAspect="1" noChangeArrowheads="1"/>
            </p:cNvPicPr>
            <p:nvPr/>
          </p:nvPicPr>
          <p:blipFill>
            <a:blip r:embed="rId2" cstate="print"/>
            <a:srcRect/>
            <a:stretch>
              <a:fillRect/>
            </a:stretch>
          </p:blipFill>
          <p:spPr bwMode="auto">
            <a:xfrm>
              <a:off x="8255108" y="4921920"/>
              <a:ext cx="464344" cy="595312"/>
            </a:xfrm>
            <a:prstGeom prst="rect">
              <a:avLst/>
            </a:prstGeom>
            <a:noFill/>
            <a:ln w="9525">
              <a:noFill/>
              <a:miter lim="800000"/>
              <a:headEnd/>
              <a:tailEnd/>
            </a:ln>
          </p:spPr>
        </p:pic>
        <p:pic>
          <p:nvPicPr>
            <p:cNvPr id="41" name="Picture 8" descr="MCj04289690000[1]"/>
            <p:cNvPicPr>
              <a:picLocks noChangeAspect="1" noChangeArrowheads="1"/>
            </p:cNvPicPr>
            <p:nvPr/>
          </p:nvPicPr>
          <p:blipFill>
            <a:blip r:embed="rId2" cstate="print"/>
            <a:srcRect/>
            <a:stretch>
              <a:fillRect/>
            </a:stretch>
          </p:blipFill>
          <p:spPr bwMode="auto">
            <a:xfrm>
              <a:off x="8633462" y="4921920"/>
              <a:ext cx="464344" cy="595312"/>
            </a:xfrm>
            <a:prstGeom prst="rect">
              <a:avLst/>
            </a:prstGeom>
            <a:noFill/>
            <a:ln w="9525">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7137243" y="4933032"/>
              <a:ext cx="772187" cy="571500"/>
            </a:xfrm>
            <a:prstGeom prst="rect">
              <a:avLst/>
            </a:prstGeom>
            <a:noFill/>
            <a:ln w="9525" algn="ctr">
              <a:noFill/>
              <a:miter lim="800000"/>
              <a:headEnd/>
              <a:tailEnd/>
            </a:ln>
          </p:spPr>
        </p:pic>
        <p:sp>
          <p:nvSpPr>
            <p:cNvPr id="43" name="円柱 42"/>
            <p:cNvSpPr/>
            <p:nvPr/>
          </p:nvSpPr>
          <p:spPr>
            <a:xfrm>
              <a:off x="9164769"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44" name="角丸四角形 43"/>
            <p:cNvSpPr/>
            <p:nvPr/>
          </p:nvSpPr>
          <p:spPr>
            <a:xfrm>
              <a:off x="6903217"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45" name="テキスト ボックス 44"/>
            <p:cNvSpPr txBox="1"/>
            <p:nvPr/>
          </p:nvSpPr>
          <p:spPr>
            <a:xfrm>
              <a:off x="1" y="2420889"/>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Virtual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6" name="テキスト ボックス 45"/>
            <p:cNvSpPr txBox="1"/>
            <p:nvPr/>
          </p:nvSpPr>
          <p:spPr>
            <a:xfrm>
              <a:off x="1" y="4983560"/>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Physical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8" name="正方形/長方形 47"/>
            <p:cNvSpPr/>
            <p:nvPr/>
          </p:nvSpPr>
          <p:spPr>
            <a:xfrm>
              <a:off x="818541" y="6165304"/>
              <a:ext cx="889298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SINET (L2VPN)</a:t>
              </a:r>
              <a:endParaRPr kumimoji="1" lang="ja-JP" altLang="en-US" dirty="0">
                <a:latin typeface="Arial Unicode MS" pitchFamily="50" charset="-128"/>
                <a:ea typeface="Arial Unicode MS" pitchFamily="50" charset="-128"/>
                <a:cs typeface="Arial Unicode MS" pitchFamily="50" charset="-128"/>
              </a:endParaRPr>
            </a:p>
          </p:txBody>
        </p:sp>
        <p:cxnSp>
          <p:nvCxnSpPr>
            <p:cNvPr id="50" name="直線コネクタ 49"/>
            <p:cNvCxnSpPr>
              <a:stCxn id="32" idx="2"/>
            </p:cNvCxnSpPr>
            <p:nvPr/>
          </p:nvCxnSpPr>
          <p:spPr>
            <a:xfrm>
              <a:off x="2261701"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5382048"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8346377"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57" name="Picture 8" descr="MCj04289690000[1]"/>
            <p:cNvPicPr>
              <a:picLocks noChangeAspect="1" noChangeArrowheads="1"/>
            </p:cNvPicPr>
            <p:nvPr/>
          </p:nvPicPr>
          <p:blipFill>
            <a:blip r:embed="rId2" cstate="print"/>
            <a:srcRect/>
            <a:stretch>
              <a:fillRect/>
            </a:stretch>
          </p:blipFill>
          <p:spPr bwMode="auto">
            <a:xfrm>
              <a:off x="6227054" y="3617134"/>
              <a:ext cx="464344" cy="593725"/>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6643243" y="3617134"/>
              <a:ext cx="464344" cy="593725"/>
            </a:xfrm>
            <a:prstGeom prst="rect">
              <a:avLst/>
            </a:prstGeom>
            <a:noFill/>
            <a:ln w="9525">
              <a:noFill/>
              <a:miter lim="800000"/>
              <a:headEnd/>
              <a:tailEnd/>
            </a:ln>
          </p:spPr>
        </p:pic>
        <p:sp>
          <p:nvSpPr>
            <p:cNvPr id="59" name="角丸四角形 58"/>
            <p:cNvSpPr/>
            <p:nvPr/>
          </p:nvSpPr>
          <p:spPr>
            <a:xfrm>
              <a:off x="5858668"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0" name="角丸四角形 59"/>
            <p:cNvSpPr/>
            <p:nvPr/>
          </p:nvSpPr>
          <p:spPr>
            <a:xfrm>
              <a:off x="5859017"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1" name="正方形/長方形 60"/>
            <p:cNvSpPr/>
            <p:nvPr/>
          </p:nvSpPr>
          <p:spPr>
            <a:xfrm>
              <a:off x="5936677"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2" name="正方形/長方形 61"/>
            <p:cNvSpPr/>
            <p:nvPr/>
          </p:nvSpPr>
          <p:spPr>
            <a:xfrm>
              <a:off x="6638755"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8333799" y="3627364"/>
              <a:ext cx="464344" cy="593725"/>
            </a:xfrm>
            <a:prstGeom prst="rect">
              <a:avLst/>
            </a:prstGeom>
            <a:noFill/>
            <a:ln w="9525">
              <a:noFill/>
              <a:miter lim="800000"/>
              <a:headEnd/>
              <a:tailEnd/>
            </a:ln>
          </p:spPr>
        </p:pic>
        <p:pic>
          <p:nvPicPr>
            <p:cNvPr id="64" name="Picture 8" descr="MCj04289690000[1]"/>
            <p:cNvPicPr>
              <a:picLocks noChangeAspect="1" noChangeArrowheads="1"/>
            </p:cNvPicPr>
            <p:nvPr/>
          </p:nvPicPr>
          <p:blipFill>
            <a:blip r:embed="rId2" cstate="print"/>
            <a:srcRect/>
            <a:stretch>
              <a:fillRect/>
            </a:stretch>
          </p:blipFill>
          <p:spPr bwMode="auto">
            <a:xfrm>
              <a:off x="8749988" y="3627364"/>
              <a:ext cx="464344" cy="593725"/>
            </a:xfrm>
            <a:prstGeom prst="rect">
              <a:avLst/>
            </a:prstGeom>
            <a:noFill/>
            <a:ln w="9525">
              <a:noFill/>
              <a:miter lim="800000"/>
              <a:headEnd/>
              <a:tailEnd/>
            </a:ln>
          </p:spPr>
        </p:pic>
        <p:sp>
          <p:nvSpPr>
            <p:cNvPr id="65" name="角丸四角形 64"/>
            <p:cNvSpPr/>
            <p:nvPr/>
          </p:nvSpPr>
          <p:spPr>
            <a:xfrm>
              <a:off x="7965413"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6" name="角丸四角形 65"/>
            <p:cNvSpPr/>
            <p:nvPr/>
          </p:nvSpPr>
          <p:spPr>
            <a:xfrm>
              <a:off x="7965763"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7" name="正方形/長方形 66"/>
            <p:cNvSpPr/>
            <p:nvPr/>
          </p:nvSpPr>
          <p:spPr>
            <a:xfrm>
              <a:off x="8043422"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8" name="正方形/長方形 67"/>
            <p:cNvSpPr/>
            <p:nvPr/>
          </p:nvSpPr>
          <p:spPr>
            <a:xfrm>
              <a:off x="874550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9" name="フローチャート : 磁気ディスク 68"/>
            <p:cNvSpPr/>
            <p:nvPr/>
          </p:nvSpPr>
          <p:spPr>
            <a:xfrm>
              <a:off x="3236809" y="476672"/>
              <a:ext cx="3744415" cy="9214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3200" dirty="0" smtClean="0">
                  <a:latin typeface="Arial Unicode MS" pitchFamily="50" charset="-128"/>
                  <a:ea typeface="Arial Unicode MS" pitchFamily="50" charset="-128"/>
                  <a:cs typeface="Arial Unicode MS" pitchFamily="50" charset="-128"/>
                </a:rPr>
                <a:t>colony</a:t>
              </a:r>
            </a:p>
          </p:txBody>
        </p:sp>
        <p:sp>
          <p:nvSpPr>
            <p:cNvPr id="70" name="正方形/長方形 69"/>
            <p:cNvSpPr/>
            <p:nvPr/>
          </p:nvSpPr>
          <p:spPr>
            <a:xfrm>
              <a:off x="3392827" y="764704"/>
              <a:ext cx="78564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Arial Unicode MS" pitchFamily="50" charset="-128"/>
                  <a:ea typeface="Arial Unicode MS" pitchFamily="50" charset="-128"/>
                  <a:cs typeface="Arial Unicode MS" pitchFamily="50" charset="-128"/>
                </a:rPr>
                <a:t>VMI</a:t>
              </a:r>
              <a:endParaRPr lang="ja-JP" altLang="en-US" dirty="0">
                <a:latin typeface="Arial Unicode MS" pitchFamily="50" charset="-128"/>
                <a:ea typeface="Arial Unicode MS" pitchFamily="50" charset="-128"/>
                <a:cs typeface="Arial Unicode MS" pitchFamily="50" charset="-128"/>
              </a:endParaRPr>
            </a:p>
          </p:txBody>
        </p:sp>
        <p:sp>
          <p:nvSpPr>
            <p:cNvPr id="71" name="正方形/長方形 70"/>
            <p:cNvSpPr/>
            <p:nvPr/>
          </p:nvSpPr>
          <p:spPr>
            <a:xfrm>
              <a:off x="5892968" y="764704"/>
              <a:ext cx="776225"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Arial Unicode MS" pitchFamily="50" charset="-128"/>
                  <a:ea typeface="Arial Unicode MS" pitchFamily="50" charset="-128"/>
                  <a:cs typeface="Arial Unicode MS" pitchFamily="50" charset="-128"/>
                </a:rPr>
                <a:t>VMI</a:t>
              </a:r>
              <a:endParaRPr lang="ja-JP" altLang="en-US" sz="2000" dirty="0">
                <a:latin typeface="Arial Unicode MS" pitchFamily="50" charset="-128"/>
                <a:ea typeface="Arial Unicode MS" pitchFamily="50" charset="-128"/>
                <a:cs typeface="Arial Unicode MS" pitchFamily="50" charset="-128"/>
              </a:endParaRPr>
            </a:p>
          </p:txBody>
        </p:sp>
        <p:sp>
          <p:nvSpPr>
            <p:cNvPr id="72" name="テキスト ボックス 71"/>
            <p:cNvSpPr txBox="1"/>
            <p:nvPr/>
          </p:nvSpPr>
          <p:spPr>
            <a:xfrm>
              <a:off x="48111" y="563082"/>
              <a:ext cx="3221165" cy="701730"/>
            </a:xfrm>
            <a:prstGeom prst="rect">
              <a:avLst/>
            </a:prstGeom>
            <a:noFill/>
          </p:spPr>
          <p:txBody>
            <a:bodyPr wrap="square" rtlCol="0">
              <a:spAutoFit/>
            </a:bodyPr>
            <a:lstStyle/>
            <a:p>
              <a:r>
                <a:rPr kumimoji="1" lang="en-US" altLang="ja-JP" sz="1600" dirty="0" smtClean="0">
                  <a:latin typeface="Arial Unicode MS" pitchFamily="50" charset="-128"/>
                  <a:ea typeface="Arial Unicode MS" pitchFamily="50" charset="-128"/>
                  <a:cs typeface="Arial Unicode MS" pitchFamily="50" charset="-128"/>
                </a:rPr>
                <a:t>VMI: Virtual Machine Image</a:t>
              </a:r>
            </a:p>
            <a:p>
              <a:r>
                <a:rPr kumimoji="1" lang="en-US" altLang="ja-JP" sz="1600" dirty="0" smtClean="0">
                  <a:latin typeface="Arial Unicode MS" pitchFamily="50" charset="-128"/>
                  <a:ea typeface="Arial Unicode MS" pitchFamily="50" charset="-128"/>
                  <a:cs typeface="Arial Unicode MS" pitchFamily="50" charset="-128"/>
                </a:rPr>
                <a:t>VM: Virtual </a:t>
              </a:r>
              <a:r>
                <a:rPr lang="en-US" altLang="ja-JP" sz="1600" dirty="0" smtClean="0">
                  <a:latin typeface="Arial Unicode MS" pitchFamily="50" charset="-128"/>
                  <a:ea typeface="Arial Unicode MS" pitchFamily="50" charset="-128"/>
                  <a:cs typeface="Arial Unicode MS" pitchFamily="50" charset="-128"/>
                </a:rPr>
                <a:t>Machines</a:t>
              </a:r>
              <a:endParaRPr kumimoji="1" lang="ja-JP" altLang="en-US" sz="1600" dirty="0">
                <a:latin typeface="Arial Unicode MS" pitchFamily="50" charset="-128"/>
                <a:ea typeface="Arial Unicode MS" pitchFamily="50" charset="-128"/>
                <a:cs typeface="Arial Unicode MS" pitchFamily="50" charset="-128"/>
              </a:endParaRPr>
            </a:p>
          </p:txBody>
        </p:sp>
        <p:cxnSp>
          <p:nvCxnSpPr>
            <p:cNvPr id="74" name="直線矢印コネクタ 73"/>
            <p:cNvCxnSpPr>
              <a:stCxn id="70" idx="2"/>
              <a:endCxn id="18" idx="0"/>
            </p:cNvCxnSpPr>
            <p:nvPr/>
          </p:nvCxnSpPr>
          <p:spPr>
            <a:xfrm flipH="1">
              <a:off x="1442099" y="1268761"/>
              <a:ext cx="2343553"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70" idx="2"/>
              <a:endCxn id="25" idx="0"/>
            </p:cNvCxnSpPr>
            <p:nvPr/>
          </p:nvCxnSpPr>
          <p:spPr>
            <a:xfrm flipH="1">
              <a:off x="3548846" y="1268761"/>
              <a:ext cx="236806"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70" idx="2"/>
              <a:endCxn id="61" idx="0"/>
            </p:cNvCxnSpPr>
            <p:nvPr/>
          </p:nvCxnSpPr>
          <p:spPr>
            <a:xfrm>
              <a:off x="3785652" y="1268761"/>
              <a:ext cx="246306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70" idx="2"/>
              <a:endCxn id="67" idx="0"/>
            </p:cNvCxnSpPr>
            <p:nvPr/>
          </p:nvCxnSpPr>
          <p:spPr>
            <a:xfrm>
              <a:off x="3785652" y="1268761"/>
              <a:ext cx="4569806"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71" idx="2"/>
              <a:endCxn id="19" idx="0"/>
            </p:cNvCxnSpPr>
            <p:nvPr/>
          </p:nvCxnSpPr>
          <p:spPr>
            <a:xfrm flipH="1">
              <a:off x="2144178" y="1268761"/>
              <a:ext cx="4136903"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71" idx="2"/>
              <a:endCxn id="26" idx="0"/>
            </p:cNvCxnSpPr>
            <p:nvPr/>
          </p:nvCxnSpPr>
          <p:spPr>
            <a:xfrm flipH="1">
              <a:off x="4250923" y="1268761"/>
              <a:ext cx="2030157"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endCxn id="68" idx="0"/>
            </p:cNvCxnSpPr>
            <p:nvPr/>
          </p:nvCxnSpPr>
          <p:spPr>
            <a:xfrm>
              <a:off x="6435165" y="1196752"/>
              <a:ext cx="2622370" cy="1234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1" idx="2"/>
              <a:endCxn id="62" idx="0"/>
            </p:cNvCxnSpPr>
            <p:nvPr/>
          </p:nvCxnSpPr>
          <p:spPr>
            <a:xfrm>
              <a:off x="6281080" y="1268761"/>
              <a:ext cx="66971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9" name="テキスト ボックス 98"/>
            <p:cNvSpPr txBox="1"/>
            <p:nvPr/>
          </p:nvSpPr>
          <p:spPr>
            <a:xfrm>
              <a:off x="2924775" y="1628800"/>
              <a:ext cx="4481360" cy="553998"/>
            </a:xfrm>
            <a:prstGeom prst="rect">
              <a:avLst/>
            </a:prstGeom>
            <a:solidFill>
              <a:schemeClr val="bg1"/>
            </a:solidFill>
          </p:spPr>
          <p:txBody>
            <a:bodyPr wrap="square" rtlCol="0">
              <a:spAutoFit/>
            </a:bodyPr>
            <a:lstStyle/>
            <a:p>
              <a:r>
                <a:rPr kumimoji="1" lang="en-US" altLang="ja-JP" sz="2400" dirty="0" smtClean="0">
                  <a:latin typeface="Arial Unicode MS" pitchFamily="50" charset="-128"/>
                  <a:ea typeface="Arial Unicode MS" pitchFamily="50" charset="-128"/>
                  <a:cs typeface="Arial Unicode MS" pitchFamily="50" charset="-128"/>
                </a:rPr>
                <a:t>Launch </a:t>
              </a:r>
              <a:r>
                <a:rPr lang="en-US" altLang="ja-JP" sz="2400" dirty="0" smtClean="0">
                  <a:latin typeface="Arial Unicode MS" pitchFamily="50" charset="-128"/>
                  <a:ea typeface="Arial Unicode MS" pitchFamily="50" charset="-128"/>
                  <a:cs typeface="Arial Unicode MS" pitchFamily="50" charset="-128"/>
                </a:rPr>
                <a:t>m</a:t>
              </a:r>
              <a:r>
                <a:rPr kumimoji="1" lang="en-US" altLang="ja-JP" sz="2400" dirty="0" smtClean="0">
                  <a:latin typeface="Arial Unicode MS" pitchFamily="50" charset="-128"/>
                  <a:ea typeface="Arial Unicode MS" pitchFamily="50" charset="-128"/>
                  <a:cs typeface="Arial Unicode MS" pitchFamily="50" charset="-128"/>
                </a:rPr>
                <a:t>achine </a:t>
              </a:r>
              <a:r>
                <a:rPr lang="en-US" altLang="ja-JP" sz="2400" dirty="0" smtClean="0">
                  <a:latin typeface="Arial Unicode MS" pitchFamily="50" charset="-128"/>
                  <a:ea typeface="Arial Unicode MS" pitchFamily="50" charset="-128"/>
                  <a:cs typeface="Arial Unicode MS" pitchFamily="50" charset="-128"/>
                </a:rPr>
                <a:t>i</a:t>
              </a:r>
              <a:r>
                <a:rPr kumimoji="1" lang="en-US" altLang="ja-JP" sz="2400" dirty="0" smtClean="0">
                  <a:latin typeface="Arial Unicode MS" pitchFamily="50" charset="-128"/>
                  <a:ea typeface="Arial Unicode MS" pitchFamily="50" charset="-128"/>
                  <a:cs typeface="Arial Unicode MS" pitchFamily="50" charset="-128"/>
                </a:rPr>
                <a:t>mages</a:t>
              </a:r>
              <a:endParaRPr kumimoji="1" lang="ja-JP" altLang="en-US" sz="2400" dirty="0">
                <a:latin typeface="Arial Unicode MS" pitchFamily="50" charset="-128"/>
                <a:ea typeface="Arial Unicode MS" pitchFamily="50" charset="-128"/>
                <a:cs typeface="Arial Unicode MS" pitchFamily="50" charset="-128"/>
              </a:endParaRPr>
            </a:p>
          </p:txBody>
        </p:sp>
      </p:grpSp>
      <p:sp>
        <p:nvSpPr>
          <p:cNvPr id="76" name="Rectangle 3"/>
          <p:cNvSpPr>
            <a:spLocks noGrp="1" noChangeArrowheads="1"/>
          </p:cNvSpPr>
          <p:nvPr>
            <p:ph type="title"/>
          </p:nvPr>
        </p:nvSpPr>
        <p:spPr>
          <a:xfrm>
            <a:off x="251520" y="116632"/>
            <a:ext cx="8707429" cy="648072"/>
          </a:xfrm>
        </p:spPr>
        <p:txBody>
          <a:bodyPr/>
          <a:lstStyle/>
          <a:p>
            <a:r>
              <a:rPr lang="en-US" altLang="ja-JP" b="1" dirty="0" err="1" smtClean="0">
                <a:latin typeface="HGP創英角ｺﾞｼｯｸUB" pitchFamily="50" charset="-128"/>
                <a:ea typeface="HGP創英角ｺﾞｼｯｸUB" pitchFamily="50" charset="-128"/>
                <a:cs typeface="Arial Unicode MS" pitchFamily="50" charset="-128"/>
              </a:rPr>
              <a:t>Dodai</a:t>
            </a:r>
            <a:r>
              <a:rPr lang="ja-JP" altLang="en-US" b="1" dirty="0" smtClean="0">
                <a:latin typeface="HGP創英角ｺﾞｼｯｸUB" pitchFamily="50" charset="-128"/>
                <a:ea typeface="HGP創英角ｺﾞｼｯｸUB" pitchFamily="50" charset="-128"/>
                <a:cs typeface="Arial Unicode MS" pitchFamily="50" charset="-128"/>
              </a:rPr>
              <a:t>と</a:t>
            </a:r>
            <a:r>
              <a:rPr lang="en-US" altLang="ja-JP" b="1" dirty="0" smtClean="0">
                <a:latin typeface="HGP創英角ｺﾞｼｯｸUB" pitchFamily="50" charset="-128"/>
                <a:ea typeface="HGP創英角ｺﾞｼｯｸUB" pitchFamily="50" charset="-128"/>
                <a:cs typeface="Arial Unicode MS" pitchFamily="50" charset="-128"/>
              </a:rPr>
              <a:t>Colony</a:t>
            </a:r>
            <a:r>
              <a:rPr lang="en-US" altLang="ja-JP" dirty="0" smtClean="0">
                <a:latin typeface="HGP創英角ｺﾞｼｯｸUB" pitchFamily="50" charset="-128"/>
                <a:ea typeface="HGP創英角ｺﾞｼｯｸUB" pitchFamily="50" charset="-128"/>
                <a:cs typeface="Arial Unicode MS" pitchFamily="50" charset="-128"/>
              </a:rPr>
              <a:t> </a:t>
            </a:r>
            <a:r>
              <a:rPr lang="ja-JP" altLang="en-US" dirty="0" smtClean="0">
                <a:latin typeface="HGP創英角ｺﾞｼｯｸUB" pitchFamily="50" charset="-128"/>
                <a:ea typeface="HGP創英角ｺﾞｼｯｸUB" pitchFamily="50" charset="-128"/>
                <a:cs typeface="Arial Unicode MS" pitchFamily="50" charset="-128"/>
              </a:rPr>
              <a:t>を使ったクラウド連携</a:t>
            </a:r>
            <a:endParaRPr lang="en-US" altLang="ja-JP" dirty="0">
              <a:latin typeface="HGP創英角ｺﾞｼｯｸUB" pitchFamily="50" charset="-128"/>
              <a:ea typeface="HGP創英角ｺﾞｼｯｸUB"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ｺﾞｼｯｸE" pitchFamily="50" charset="-128"/>
                <a:ea typeface="HGPｺﾞｼｯｸE" pitchFamily="50" charset="-128"/>
              </a:rPr>
              <a:pPr>
                <a:defRPr/>
              </a:pPr>
              <a:t>36</a:t>
            </a:fld>
            <a:endParaRPr lang="ja-JP" altLang="en-US" dirty="0">
              <a:latin typeface="HGPｺﾞｼｯｸE" pitchFamily="50" charset="-128"/>
              <a:ea typeface="HGPｺﾞｼｯｸE" pitchFamily="50" charset="-128"/>
            </a:endParaRPr>
          </a:p>
        </p:txBody>
      </p:sp>
      <p:sp>
        <p:nvSpPr>
          <p:cNvPr id="5" name="タイトル 1"/>
          <p:cNvSpPr>
            <a:spLocks noGrp="1"/>
          </p:cNvSpPr>
          <p:nvPr>
            <p:ph type="title"/>
          </p:nvPr>
        </p:nvSpPr>
        <p:spPr>
          <a:xfrm>
            <a:off x="0" y="-27384"/>
            <a:ext cx="8784976" cy="990600"/>
          </a:xfrm>
        </p:spPr>
        <p:txBody>
          <a:bodyPr/>
          <a:lstStyle/>
          <a:p>
            <a:r>
              <a:rPr kumimoji="1" lang="ja-JP" altLang="en-US" sz="3600" dirty="0" smtClean="0">
                <a:latin typeface="HGPｺﾞｼｯｸE" pitchFamily="50" charset="-128"/>
                <a:ea typeface="HGPｺﾞｼｯｸE" pitchFamily="50" charset="-128"/>
              </a:rPr>
              <a:t>クラウドマイグレーション</a:t>
            </a:r>
            <a:endParaRPr kumimoji="1" lang="ja-JP" altLang="en-US" sz="3600" dirty="0">
              <a:latin typeface="HGPｺﾞｼｯｸE" pitchFamily="50" charset="-128"/>
              <a:ea typeface="HGPｺﾞｼｯｸE" pitchFamily="50" charset="-128"/>
            </a:endParaRPr>
          </a:p>
        </p:txBody>
      </p:sp>
      <p:pic>
        <p:nvPicPr>
          <p:cNvPr id="6" name="Picture 2" descr="http://itpro.nikkeibp.co.jp/article/COLUMN/20120518/397469/zu01_s.jpg"/>
          <p:cNvPicPr>
            <a:picLocks noChangeAspect="1" noChangeArrowheads="1"/>
          </p:cNvPicPr>
          <p:nvPr/>
        </p:nvPicPr>
        <p:blipFill>
          <a:blip r:embed="rId2" cstate="print"/>
          <a:srcRect/>
          <a:stretch>
            <a:fillRect/>
          </a:stretch>
        </p:blipFill>
        <p:spPr bwMode="auto">
          <a:xfrm>
            <a:off x="395536" y="1472961"/>
            <a:ext cx="3740674" cy="2304256"/>
          </a:xfrm>
          <a:prstGeom prst="rect">
            <a:avLst/>
          </a:prstGeom>
          <a:noFill/>
          <a:ln w="57150">
            <a:solidFill>
              <a:schemeClr val="accent1"/>
            </a:solidFill>
          </a:ln>
        </p:spPr>
      </p:pic>
      <p:sp>
        <p:nvSpPr>
          <p:cNvPr id="7" name="フローチャート : 磁気ディスク 6"/>
          <p:cNvSpPr/>
          <p:nvPr/>
        </p:nvSpPr>
        <p:spPr>
          <a:xfrm>
            <a:off x="2843808" y="4857337"/>
            <a:ext cx="3816424" cy="12719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2400" dirty="0" smtClean="0">
                <a:latin typeface="HGPｺﾞｼｯｸE" pitchFamily="50" charset="-128"/>
                <a:ea typeface="HGPｺﾞｼｯｸE" pitchFamily="50" charset="-128"/>
                <a:cs typeface="Arial Unicode MS" pitchFamily="50" charset="-128"/>
              </a:rPr>
              <a:t>colony</a:t>
            </a:r>
          </a:p>
        </p:txBody>
      </p:sp>
      <p:pic>
        <p:nvPicPr>
          <p:cNvPr id="8" name="Picture 2" descr="http://itpro.nikkeibp.co.jp/article/COLUMN/20120518/397469/zu01_s.jpg"/>
          <p:cNvPicPr>
            <a:picLocks noChangeAspect="1" noChangeArrowheads="1"/>
          </p:cNvPicPr>
          <p:nvPr/>
        </p:nvPicPr>
        <p:blipFill>
          <a:blip r:embed="rId2" cstate="print"/>
          <a:srcRect/>
          <a:stretch>
            <a:fillRect/>
          </a:stretch>
        </p:blipFill>
        <p:spPr bwMode="auto">
          <a:xfrm>
            <a:off x="5148064" y="1472961"/>
            <a:ext cx="3740674" cy="2304256"/>
          </a:xfrm>
          <a:prstGeom prst="rect">
            <a:avLst/>
          </a:prstGeom>
          <a:noFill/>
          <a:ln w="57150">
            <a:solidFill>
              <a:schemeClr val="accent3">
                <a:lumMod val="50000"/>
              </a:schemeClr>
            </a:solidFill>
          </a:ln>
        </p:spPr>
      </p:pic>
      <p:cxnSp>
        <p:nvCxnSpPr>
          <p:cNvPr id="9" name="直線矢印コネクタ 8"/>
          <p:cNvCxnSpPr>
            <a:endCxn id="7" idx="1"/>
          </p:cNvCxnSpPr>
          <p:nvPr/>
        </p:nvCxnSpPr>
        <p:spPr>
          <a:xfrm>
            <a:off x="2231740" y="3237157"/>
            <a:ext cx="2520280" cy="1620180"/>
          </a:xfrm>
          <a:prstGeom prst="straightConnector1">
            <a:avLst/>
          </a:prstGeom>
          <a:ln w="666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7" idx="1"/>
          </p:cNvCxnSpPr>
          <p:nvPr/>
        </p:nvCxnSpPr>
        <p:spPr>
          <a:xfrm flipV="1">
            <a:off x="4752020" y="3237157"/>
            <a:ext cx="2088232" cy="1620180"/>
          </a:xfrm>
          <a:prstGeom prst="straightConnector1">
            <a:avLst/>
          </a:prstGeom>
          <a:ln w="66675">
            <a:solidFill>
              <a:srgbClr val="6D752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051720" y="2841113"/>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2" name="正方形/長方形 11"/>
          <p:cNvSpPr/>
          <p:nvPr/>
        </p:nvSpPr>
        <p:spPr>
          <a:xfrm>
            <a:off x="3707904" y="2697097"/>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3" name="正方形/長方形 12"/>
          <p:cNvSpPr/>
          <p:nvPr/>
        </p:nvSpPr>
        <p:spPr>
          <a:xfrm>
            <a:off x="467544" y="2337057"/>
            <a:ext cx="216024" cy="93610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4" name="正方形/長方形 13"/>
          <p:cNvSpPr/>
          <p:nvPr/>
        </p:nvSpPr>
        <p:spPr>
          <a:xfrm>
            <a:off x="323528" y="3849225"/>
            <a:ext cx="792088"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latin typeface="HGPｺﾞｼｯｸE" pitchFamily="50" charset="-128"/>
                <a:ea typeface="HGPｺﾞｼｯｸE" pitchFamily="50" charset="-128"/>
              </a:rPr>
              <a:t>Proposal</a:t>
            </a:r>
            <a:endParaRPr kumimoji="1" lang="ja-JP" altLang="en-US" sz="1050" dirty="0">
              <a:solidFill>
                <a:schemeClr val="tx1"/>
              </a:solidFill>
              <a:latin typeface="HGPｺﾞｼｯｸE" pitchFamily="50" charset="-128"/>
              <a:ea typeface="HGPｺﾞｼｯｸE" pitchFamily="50" charset="-128"/>
            </a:endParaRPr>
          </a:p>
        </p:txBody>
      </p:sp>
      <p:sp>
        <p:nvSpPr>
          <p:cNvPr id="15" name="テキスト ボックス 14"/>
          <p:cNvSpPr txBox="1"/>
          <p:nvPr/>
        </p:nvSpPr>
        <p:spPr>
          <a:xfrm>
            <a:off x="107504" y="4137257"/>
            <a:ext cx="1152880" cy="230832"/>
          </a:xfrm>
          <a:prstGeom prst="rect">
            <a:avLst/>
          </a:prstGeom>
          <a:noFill/>
        </p:spPr>
        <p:txBody>
          <a:bodyPr wrap="none" rtlCol="0">
            <a:spAutoFit/>
          </a:bodyPr>
          <a:lstStyle/>
          <a:p>
            <a:r>
              <a:rPr lang="ja-JP" altLang="en-US" sz="900" dirty="0" smtClean="0">
                <a:latin typeface="HGPｺﾞｼｯｸE" pitchFamily="50" charset="-128"/>
                <a:ea typeface="HGPｺﾞｼｯｸE" pitchFamily="50" charset="-128"/>
              </a:rPr>
              <a:t>（クラスタ構成情報）</a:t>
            </a:r>
            <a:endParaRPr kumimoji="1" lang="ja-JP" altLang="en-US" sz="900" dirty="0">
              <a:latin typeface="HGPｺﾞｼｯｸE" pitchFamily="50" charset="-128"/>
              <a:ea typeface="HGPｺﾞｼｯｸE" pitchFamily="50" charset="-128"/>
            </a:endParaRPr>
          </a:p>
        </p:txBody>
      </p:sp>
      <p:sp>
        <p:nvSpPr>
          <p:cNvPr id="16" name="テキスト ボックス 15"/>
          <p:cNvSpPr txBox="1"/>
          <p:nvPr/>
        </p:nvSpPr>
        <p:spPr>
          <a:xfrm rot="2032185">
            <a:off x="3305013" y="4409573"/>
            <a:ext cx="1020932" cy="369332"/>
          </a:xfrm>
          <a:prstGeom prst="rect">
            <a:avLst/>
          </a:prstGeom>
          <a:noFill/>
        </p:spPr>
        <p:txBody>
          <a:bodyPr wrap="square" rtlCol="0">
            <a:spAutoFit/>
          </a:bodyPr>
          <a:lstStyle/>
          <a:p>
            <a:r>
              <a:rPr kumimoji="1" lang="ja-JP" altLang="en-US" sz="900" dirty="0" smtClean="0">
                <a:latin typeface="HGPｺﾞｼｯｸE" pitchFamily="50" charset="-128"/>
                <a:ea typeface="HGPｺﾞｼｯｸE" pitchFamily="50" charset="-128"/>
              </a:rPr>
              <a:t>部分を定期</a:t>
            </a:r>
            <a:endParaRPr kumimoji="1" lang="en-US" altLang="ja-JP" sz="900" dirty="0" smtClean="0">
              <a:latin typeface="HGPｺﾞｼｯｸE" pitchFamily="50" charset="-128"/>
              <a:ea typeface="HGPｺﾞｼｯｸE" pitchFamily="50" charset="-128"/>
            </a:endParaRPr>
          </a:p>
          <a:p>
            <a:r>
              <a:rPr kumimoji="1" lang="ja-JP" altLang="en-US" sz="900" dirty="0" smtClean="0">
                <a:latin typeface="HGPｺﾞｼｯｸE" pitchFamily="50" charset="-128"/>
                <a:ea typeface="HGPｺﾞｼｯｸE" pitchFamily="50" charset="-128"/>
              </a:rPr>
              <a:t>バックアップ</a:t>
            </a:r>
            <a:endParaRPr kumimoji="1" lang="ja-JP" altLang="en-US" sz="900" dirty="0">
              <a:latin typeface="HGPｺﾞｼｯｸE" pitchFamily="50" charset="-128"/>
              <a:ea typeface="HGPｺﾞｼｯｸE" pitchFamily="50" charset="-128"/>
            </a:endParaRPr>
          </a:p>
        </p:txBody>
      </p:sp>
      <p:sp>
        <p:nvSpPr>
          <p:cNvPr id="17" name="テキスト ボックス 16"/>
          <p:cNvSpPr txBox="1"/>
          <p:nvPr/>
        </p:nvSpPr>
        <p:spPr>
          <a:xfrm rot="19090459">
            <a:off x="4511381" y="4176525"/>
            <a:ext cx="994183" cy="369332"/>
          </a:xfrm>
          <a:prstGeom prst="rect">
            <a:avLst/>
          </a:prstGeom>
          <a:noFill/>
        </p:spPr>
        <p:txBody>
          <a:bodyPr wrap="none" rtlCol="0">
            <a:spAutoFit/>
          </a:bodyPr>
          <a:lstStyle/>
          <a:p>
            <a:r>
              <a:rPr kumimoji="1" lang="ja-JP" altLang="en-US" sz="900" dirty="0" smtClean="0">
                <a:latin typeface="HGPｺﾞｼｯｸE" pitchFamily="50" charset="-128"/>
                <a:ea typeface="HGPｺﾞｼｯｸE" pitchFamily="50" charset="-128"/>
              </a:rPr>
              <a:t>非常時取り出し・</a:t>
            </a:r>
            <a:endParaRPr kumimoji="1" lang="en-US" altLang="ja-JP" sz="900" dirty="0" smtClean="0">
              <a:latin typeface="HGPｺﾞｼｯｸE" pitchFamily="50" charset="-128"/>
              <a:ea typeface="HGPｺﾞｼｯｸE" pitchFamily="50" charset="-128"/>
            </a:endParaRPr>
          </a:p>
          <a:p>
            <a:r>
              <a:rPr kumimoji="1" lang="en-US" altLang="ja-JP" sz="900" dirty="0" smtClean="0">
                <a:latin typeface="HGPｺﾞｼｯｸE" pitchFamily="50" charset="-128"/>
                <a:ea typeface="HGPｺﾞｼｯｸE" pitchFamily="50" charset="-128"/>
              </a:rPr>
              <a:t>Cloud</a:t>
            </a:r>
            <a:r>
              <a:rPr kumimoji="1" lang="ja-JP" altLang="en-US" sz="900" dirty="0" smtClean="0">
                <a:latin typeface="HGPｺﾞｼｯｸE" pitchFamily="50" charset="-128"/>
                <a:ea typeface="HGPｺﾞｼｯｸE" pitchFamily="50" charset="-128"/>
              </a:rPr>
              <a:t>再構築</a:t>
            </a:r>
            <a:endParaRPr kumimoji="1" lang="ja-JP" altLang="en-US" sz="900" dirty="0">
              <a:latin typeface="HGPｺﾞｼｯｸE" pitchFamily="50" charset="-128"/>
              <a:ea typeface="HGPｺﾞｼｯｸE" pitchFamily="50" charset="-128"/>
            </a:endParaRPr>
          </a:p>
        </p:txBody>
      </p:sp>
      <p:sp>
        <p:nvSpPr>
          <p:cNvPr id="18" name="正方形/長方形 17"/>
          <p:cNvSpPr/>
          <p:nvPr/>
        </p:nvSpPr>
        <p:spPr>
          <a:xfrm>
            <a:off x="1835696" y="1052736"/>
            <a:ext cx="865943"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SITE-A</a:t>
            </a:r>
            <a:endParaRPr lang="ja-JP" altLang="en-US" dirty="0">
              <a:latin typeface="HGPｺﾞｼｯｸE" pitchFamily="50" charset="-128"/>
              <a:ea typeface="HGPｺﾞｼｯｸE" pitchFamily="50" charset="-128"/>
            </a:endParaRPr>
          </a:p>
        </p:txBody>
      </p:sp>
      <p:sp>
        <p:nvSpPr>
          <p:cNvPr id="19" name="正方形/長方形 18"/>
          <p:cNvSpPr/>
          <p:nvPr/>
        </p:nvSpPr>
        <p:spPr>
          <a:xfrm>
            <a:off x="6660232" y="1052736"/>
            <a:ext cx="846707"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SITE-B</a:t>
            </a:r>
            <a:endParaRPr lang="ja-JP" altLang="en-US" dirty="0">
              <a:latin typeface="HGPｺﾞｼｯｸE" pitchFamily="50" charset="-128"/>
              <a:ea typeface="HGPｺﾞｼｯｸE" pitchFamily="50" charset="-128"/>
            </a:endParaRPr>
          </a:p>
        </p:txBody>
      </p:sp>
      <p:pic>
        <p:nvPicPr>
          <p:cNvPr id="20" name="Picture 3"/>
          <p:cNvPicPr>
            <a:picLocks noChangeAspect="1" noChangeArrowheads="1"/>
          </p:cNvPicPr>
          <p:nvPr/>
        </p:nvPicPr>
        <p:blipFill>
          <a:blip r:embed="rId3" cstate="print"/>
          <a:srcRect/>
          <a:stretch>
            <a:fillRect/>
          </a:stretch>
        </p:blipFill>
        <p:spPr bwMode="auto">
          <a:xfrm>
            <a:off x="3275856" y="5289385"/>
            <a:ext cx="178614" cy="619894"/>
          </a:xfrm>
          <a:prstGeom prst="rect">
            <a:avLst/>
          </a:prstGeom>
          <a:noFill/>
          <a:ln w="9525">
            <a:noFill/>
            <a:miter lim="800000"/>
            <a:headEnd/>
            <a:tailEnd/>
          </a:ln>
        </p:spPr>
      </p:pic>
      <p:pic>
        <p:nvPicPr>
          <p:cNvPr id="21" name="Picture 5"/>
          <p:cNvPicPr>
            <a:picLocks noChangeAspect="1" noChangeArrowheads="1"/>
          </p:cNvPicPr>
          <p:nvPr/>
        </p:nvPicPr>
        <p:blipFill>
          <a:blip r:embed="rId4" cstate="print"/>
          <a:srcRect/>
          <a:stretch>
            <a:fillRect/>
          </a:stretch>
        </p:blipFill>
        <p:spPr bwMode="auto">
          <a:xfrm>
            <a:off x="5508104" y="5433401"/>
            <a:ext cx="485775" cy="466725"/>
          </a:xfrm>
          <a:prstGeom prst="rect">
            <a:avLst/>
          </a:prstGeom>
          <a:noFill/>
          <a:ln w="9525">
            <a:noFill/>
            <a:miter lim="800000"/>
            <a:headEnd/>
            <a:tailEnd/>
          </a:ln>
        </p:spPr>
      </p:pic>
      <p:pic>
        <p:nvPicPr>
          <p:cNvPr id="22" name="Picture 6"/>
          <p:cNvPicPr>
            <a:picLocks noChangeAspect="1" noChangeArrowheads="1"/>
          </p:cNvPicPr>
          <p:nvPr/>
        </p:nvPicPr>
        <p:blipFill>
          <a:blip r:embed="rId5" cstate="print"/>
          <a:srcRect/>
          <a:stretch>
            <a:fillRect/>
          </a:stretch>
        </p:blipFill>
        <p:spPr bwMode="auto">
          <a:xfrm>
            <a:off x="6156176" y="5217377"/>
            <a:ext cx="457200" cy="647700"/>
          </a:xfrm>
          <a:prstGeom prst="rect">
            <a:avLst/>
          </a:prstGeom>
          <a:noFill/>
          <a:ln w="9525">
            <a:noFill/>
            <a:miter lim="800000"/>
            <a:headEnd/>
            <a:tailEnd/>
          </a:ln>
        </p:spPr>
      </p:pic>
      <p:pic>
        <p:nvPicPr>
          <p:cNvPr id="23" name="Picture 7"/>
          <p:cNvPicPr>
            <a:picLocks noChangeAspect="1" noChangeArrowheads="1"/>
          </p:cNvPicPr>
          <p:nvPr/>
        </p:nvPicPr>
        <p:blipFill>
          <a:blip r:embed="rId6" cstate="print"/>
          <a:srcRect/>
          <a:stretch>
            <a:fillRect/>
          </a:stretch>
        </p:blipFill>
        <p:spPr bwMode="auto">
          <a:xfrm>
            <a:off x="3563888" y="5793441"/>
            <a:ext cx="720080" cy="233539"/>
          </a:xfrm>
          <a:prstGeom prst="rect">
            <a:avLst/>
          </a:prstGeom>
          <a:noFill/>
          <a:ln w="9525">
            <a:noFill/>
            <a:miter lim="800000"/>
            <a:headEnd/>
            <a:tailEnd/>
          </a:ln>
        </p:spPr>
      </p:pic>
      <p:sp>
        <p:nvSpPr>
          <p:cNvPr id="24" name="正方形/長方形 23"/>
          <p:cNvSpPr/>
          <p:nvPr/>
        </p:nvSpPr>
        <p:spPr>
          <a:xfrm rot="2096236">
            <a:off x="3125250" y="4112873"/>
            <a:ext cx="360040" cy="21602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solidFill>
                <a:schemeClr val="tx1"/>
              </a:solidFill>
              <a:latin typeface="HGPｺﾞｼｯｸE" pitchFamily="50" charset="-128"/>
              <a:ea typeface="HGPｺﾞｼｯｸE" pitchFamily="50" charset="-128"/>
            </a:endParaRPr>
          </a:p>
        </p:txBody>
      </p:sp>
      <p:sp>
        <p:nvSpPr>
          <p:cNvPr id="25" name="正方形/長方形 24"/>
          <p:cNvSpPr/>
          <p:nvPr/>
        </p:nvSpPr>
        <p:spPr>
          <a:xfrm>
            <a:off x="251520" y="4497297"/>
            <a:ext cx="2088232" cy="1169551"/>
          </a:xfrm>
          <a:prstGeom prst="rect">
            <a:avLst/>
          </a:prstGeom>
        </p:spPr>
        <p:txBody>
          <a:bodyPr wrap="square">
            <a:spAutoFit/>
          </a:bodyPr>
          <a:lstStyle/>
          <a:p>
            <a:r>
              <a:rPr lang="ja-JP" altLang="en-US" sz="1400" dirty="0" smtClean="0">
                <a:latin typeface="HGPｺﾞｼｯｸE" pitchFamily="50" charset="-128"/>
                <a:ea typeface="HGPｺﾞｼｯｸE" pitchFamily="50" charset="-128"/>
              </a:rPr>
              <a:t>全てのマシンイメージ</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や</a:t>
            </a:r>
            <a:r>
              <a:rPr lang="en-US" altLang="ja-JP" sz="1400" dirty="0" smtClean="0">
                <a:latin typeface="HGPｺﾞｼｯｸE" pitchFamily="50" charset="-128"/>
                <a:ea typeface="HGPｺﾞｼｯｸE" pitchFamily="50" charset="-128"/>
              </a:rPr>
              <a:t>EBS</a:t>
            </a:r>
            <a:r>
              <a:rPr lang="ja-JP" altLang="en-US" sz="1400" dirty="0" smtClean="0">
                <a:latin typeface="HGPｺﾞｼｯｸE" pitchFamily="50" charset="-128"/>
                <a:ea typeface="HGPｺﾞｼｯｸE" pitchFamily="50" charset="-128"/>
              </a:rPr>
              <a:t>を</a:t>
            </a:r>
            <a:r>
              <a:rPr lang="en-US" altLang="ja-JP" sz="1400" dirty="0" smtClean="0">
                <a:latin typeface="HGPｺﾞｼｯｸE" pitchFamily="50" charset="-128"/>
                <a:ea typeface="HGPｺﾞｼｯｸE" pitchFamily="50" charset="-128"/>
              </a:rPr>
              <a:t>colony</a:t>
            </a:r>
            <a:r>
              <a:rPr lang="ja-JP" altLang="en-US" sz="1400" dirty="0" smtClean="0">
                <a:latin typeface="HGPｺﾞｼｯｸE" pitchFamily="50" charset="-128"/>
                <a:ea typeface="HGPｺﾞｼｯｸE" pitchFamily="50" charset="-128"/>
              </a:rPr>
              <a:t>に保存</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するのではなく、災害時</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などでも必要なものに</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とどめる</a:t>
            </a:r>
            <a:endParaRPr lang="ja-JP" altLang="en-US" sz="1400" dirty="0">
              <a:latin typeface="HGPｺﾞｼｯｸE" pitchFamily="50" charset="-128"/>
              <a:ea typeface="HGPｺﾞｼｯｸE" pitchFamily="50"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3779912" cy="582594"/>
          </a:xfrm>
        </p:spPr>
        <p:txBody>
          <a:bodyPr/>
          <a:lstStyle/>
          <a:p>
            <a:r>
              <a:rPr kumimoji="1" lang="ja-JP" altLang="en-US" sz="4000" dirty="0" smtClean="0">
                <a:latin typeface="HGPｺﾞｼｯｸE" pitchFamily="50" charset="-128"/>
                <a:ea typeface="HGPｺﾞｼｯｸE" pitchFamily="50" charset="-128"/>
              </a:rPr>
              <a:t>まとめ</a:t>
            </a:r>
            <a:endParaRPr kumimoji="1" lang="ja-JP" altLang="en-US" sz="4000" dirty="0">
              <a:latin typeface="HGPｺﾞｼｯｸE" pitchFamily="50" charset="-128"/>
              <a:ea typeface="HGPｺﾞｼｯｸE" pitchFamily="50" charset="-128"/>
            </a:endParaRPr>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教育クラウド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(e</a:t>
            </a:r>
            <a:r>
              <a:rPr kumimoji="1" lang="en-US" altLang="ja-JP" sz="160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dubase</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Cloud</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研究クラウド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a:t>
            </a:r>
            <a:r>
              <a:rPr lang="en-US" altLang="ja-JP" sz="1600" kern="0" dirty="0" err="1" smtClean="0">
                <a:latin typeface="HGP創英角ｺﾞｼｯｸUB" pitchFamily="50" charset="-128"/>
                <a:ea typeface="HGP創英角ｺﾞｼｯｸUB" pitchFamily="50" charset="-128"/>
                <a:cs typeface="+mj-cs"/>
              </a:rPr>
              <a:t>gunnii</a:t>
            </a:r>
            <a:r>
              <a:rPr lang="ja-JP" altLang="en-US" sz="1600" kern="0" dirty="0" smtClean="0">
                <a:latin typeface="HGP創英角ｺﾞｼｯｸUB" pitchFamily="50" charset="-128"/>
                <a:ea typeface="HGP創英角ｺﾞｼｯｸUB" pitchFamily="50" charset="-128"/>
                <a:cs typeface="+mj-cs"/>
              </a:rPr>
              <a:t>　</a:t>
            </a:r>
            <a:r>
              <a:rPr lang="en-US" altLang="ja-JP" sz="1600" kern="0" dirty="0" smtClean="0">
                <a:latin typeface="HGP創英角ｺﾞｼｯｸUB" pitchFamily="50" charset="-128"/>
                <a:ea typeface="HGP創英角ｺﾞｼｯｸUB" pitchFamily="50" charset="-128"/>
                <a:cs typeface="+mj-cs"/>
              </a:rPr>
              <a:t>+ </a:t>
            </a:r>
            <a:r>
              <a:rPr lang="en-US" altLang="ja-JP" sz="1600" kern="0" dirty="0" err="1" smtClean="0">
                <a:latin typeface="HGP創英角ｺﾞｼｯｸUB" pitchFamily="50" charset="-128"/>
                <a:ea typeface="HGP創英角ｺﾞｼｯｸUB" pitchFamily="50" charset="-128"/>
                <a:cs typeface="+mj-cs"/>
              </a:rPr>
              <a:t>tinii</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ミニクラウド共有</a:t>
            </a:r>
            <a:endParaRPr lang="en-US" altLang="ja-JP" sz="1100" kern="0" noProof="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アーカイブ</a:t>
            </a:r>
            <a:endParaRPr kumimoji="1" lang="ja-JP" altLang="en-US" sz="8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HGP創英角ｺﾞｼｯｸUB" pitchFamily="50" charset="-128"/>
                <a:ea typeface="HGP創英角ｺﾞｼｯｸUB" pitchFamily="50" charset="-128"/>
                <a:cs typeface="+mj-cs"/>
              </a:rPr>
              <a:t>ミニクラウド　</a:t>
            </a:r>
            <a:r>
              <a:rPr lang="en-US" altLang="ja-JP" sz="1050" kern="0" noProof="0" dirty="0" smtClean="0">
                <a:latin typeface="HGP創英角ｺﾞｼｯｸUB" pitchFamily="50" charset="-128"/>
                <a:ea typeface="HGP創英角ｺﾞｼｯｸUB" pitchFamily="50" charset="-128"/>
                <a:cs typeface="+mj-cs"/>
              </a:rPr>
              <a:t>#1-#15</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9" name="正方形/長方形 48"/>
          <p:cNvSpPr/>
          <p:nvPr/>
        </p:nvSpPr>
        <p:spPr bwMode="auto">
          <a:xfrm>
            <a:off x="4427984" y="2960948"/>
            <a:ext cx="25202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53" name="角丸四角形 52"/>
          <p:cNvSpPr/>
          <p:nvPr/>
        </p:nvSpPr>
        <p:spPr>
          <a:xfrm>
            <a:off x="3635896" y="3537012"/>
            <a:ext cx="1728192" cy="324036"/>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Arial Unicode MS" pitchFamily="50" charset="-128"/>
                <a:ea typeface="Arial Unicode MS" pitchFamily="50" charset="-128"/>
                <a:cs typeface="Arial Unicode MS" pitchFamily="50" charset="-128"/>
              </a:rPr>
              <a:t>dodai</a:t>
            </a:r>
            <a:endParaRPr lang="ja-JP" altLang="en-US" sz="1800" dirty="0">
              <a:latin typeface="Arial Unicode MS" pitchFamily="50" charset="-128"/>
              <a:ea typeface="Arial Unicode MS" pitchFamily="50" charset="-128"/>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5" name="タイトル 1"/>
          <p:cNvSpPr txBox="1">
            <a:spLocks/>
          </p:cNvSpPr>
          <p:nvPr/>
        </p:nvSpPr>
        <p:spPr bwMode="auto">
          <a:xfrm>
            <a:off x="5508104" y="3501008"/>
            <a:ext cx="1980220"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t>
            </a: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tinii</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インター</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基盤</a:t>
            </a:r>
            <a:endParaRPr lang="en-US" altLang="ja-JP" sz="2800" kern="0" dirty="0" smtClean="0">
              <a:latin typeface="HGP創英角ｺﾞｼｯｸUB" pitchFamily="50" charset="-128"/>
              <a:ea typeface="HGP創英角ｺﾞｼｯｸUB" pitchFamily="50" charset="-128"/>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HGP創英角ｺﾞｼｯｸUB" pitchFamily="50" charset="-128"/>
                <a:ea typeface="HGP創英角ｺﾞｼｯｸUB" pitchFamily="50" charset="-128"/>
                <a:cs typeface="+mj-cs"/>
              </a:rPr>
              <a:t>OpenStack</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HGP創英角ｺﾞｼｯｸUB" pitchFamily="50" charset="-128"/>
                <a:ea typeface="HGP創英角ｺﾞｼｯｸUB" pitchFamily="50" charset="-128"/>
                <a:cs typeface="+mj-cs"/>
              </a:rPr>
              <a:t>#16</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Hadoop</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1" name="タイトル 1"/>
          <p:cNvSpPr txBox="1">
            <a:spLocks/>
          </p:cNvSpPr>
          <p:nvPr/>
        </p:nvSpPr>
        <p:spPr bwMode="auto">
          <a:xfrm>
            <a:off x="7632340" y="1484784"/>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運用</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2010.5-</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2" name="タイトル 1"/>
          <p:cNvSpPr txBox="1">
            <a:spLocks/>
          </p:cNvSpPr>
          <p:nvPr/>
        </p:nvSpPr>
        <p:spPr bwMode="auto">
          <a:xfrm>
            <a:off x="7668344" y="2990422"/>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運用</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2012.7-</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3" name="タイトル 1"/>
          <p:cNvSpPr txBox="1">
            <a:spLocks/>
          </p:cNvSpPr>
          <p:nvPr/>
        </p:nvSpPr>
        <p:spPr bwMode="auto">
          <a:xfrm>
            <a:off x="7704348" y="4725144"/>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defRPr/>
            </a:pPr>
            <a:r>
              <a:rPr lang="ja-JP" altLang="en-US" sz="1600" kern="0" dirty="0" smtClean="0">
                <a:latin typeface="HGP創英角ｺﾞｼｯｸUB" pitchFamily="50" charset="-128"/>
                <a:ea typeface="HGP創英角ｺﾞｼｯｸUB" pitchFamily="50" charset="-128"/>
              </a:rPr>
              <a:t>実験</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2012.10-</a:t>
            </a: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pic>
        <p:nvPicPr>
          <p:cNvPr id="79" name="Picture 2"/>
          <p:cNvPicPr>
            <a:picLocks noChangeAspect="1" noChangeArrowheads="1"/>
          </p:cNvPicPr>
          <p:nvPr/>
        </p:nvPicPr>
        <p:blipFill>
          <a:blip r:embed="rId2"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3"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Arial Unicode MS" pitchFamily="50" charset="-128"/>
                <a:ea typeface="Arial Unicode MS" pitchFamily="50" charset="-128"/>
                <a:cs typeface="Arial Unicode MS" pitchFamily="50" charset="-128"/>
              </a:rPr>
              <a:t>dodai</a:t>
            </a:r>
            <a:r>
              <a:rPr lang="ja-JP" altLang="en-US" sz="1600" dirty="0" smtClean="0">
                <a:latin typeface="Arial Unicode MS" pitchFamily="50" charset="-128"/>
                <a:ea typeface="Arial Unicode MS" pitchFamily="50" charset="-128"/>
                <a:cs typeface="Arial Unicode MS" pitchFamily="50" charset="-128"/>
              </a:rPr>
              <a:t>　</a:t>
            </a:r>
            <a:r>
              <a:rPr lang="en-US" altLang="ja-JP" sz="1600" dirty="0" smtClean="0">
                <a:latin typeface="Arial Unicode MS" pitchFamily="50" charset="-128"/>
                <a:ea typeface="Arial Unicode MS" pitchFamily="50" charset="-128"/>
                <a:cs typeface="Arial Unicode MS" pitchFamily="50" charset="-128"/>
              </a:rPr>
              <a:t>@west</a:t>
            </a:r>
            <a:endParaRPr lang="ja-JP" altLang="en-US" sz="1600" b="1" dirty="0">
              <a:latin typeface="Arial Unicode MS" pitchFamily="50" charset="-128"/>
              <a:ea typeface="Arial Unicode MS" pitchFamily="50" charset="-128"/>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HGP創英角ｺﾞｼｯｸUB" pitchFamily="50" charset="-128"/>
                <a:ea typeface="HGP創英角ｺﾞｼｯｸUB" pitchFamily="50" charset="-128"/>
              </a:rPr>
              <a:t>colony</a:t>
            </a:r>
            <a:endParaRPr lang="ja-JP" altLang="en-US" dirty="0">
              <a:solidFill>
                <a:schemeClr val="bg1"/>
              </a:solidFill>
              <a:latin typeface="HGP創英角ｺﾞｼｯｸUB" pitchFamily="50" charset="-128"/>
              <a:ea typeface="HGP創英角ｺﾞｼｯｸUB" pitchFamily="50" charset="-128"/>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研究</a:t>
            </a:r>
            <a:endParaRPr kumimoji="1" lang="en-US" altLang="ja-JP" sz="1200" b="0" dirty="0" smtClean="0">
              <a:solidFill>
                <a:srgbClr val="333333"/>
              </a:solidFill>
              <a:latin typeface="HGPｺﾞｼｯｸE" pitchFamily="50" charset="-128"/>
              <a:ea typeface="HGPｺﾞｼｯｸE" pitchFamily="50" charset="-128"/>
            </a:endParaRPr>
          </a:p>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クラスタ</a:t>
            </a:r>
            <a:endParaRPr kumimoji="1" lang="ja-JP" altLang="en-US" sz="1200" b="0" dirty="0">
              <a:solidFill>
                <a:srgbClr val="333333"/>
              </a:solidFill>
              <a:latin typeface="HGPｺﾞｼｯｸE" pitchFamily="50" charset="-128"/>
              <a:ea typeface="HGPｺﾞｼｯｸE" pitchFamily="50" charset="-128"/>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研究</a:t>
            </a:r>
            <a:endParaRPr kumimoji="1" lang="en-US" altLang="ja-JP" sz="1200" b="0" dirty="0" smtClean="0">
              <a:solidFill>
                <a:srgbClr val="333333"/>
              </a:solidFill>
              <a:latin typeface="HGPｺﾞｼｯｸE" pitchFamily="50" charset="-128"/>
              <a:ea typeface="HGPｺﾞｼｯｸE" pitchFamily="50" charset="-128"/>
            </a:endParaRPr>
          </a:p>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クラスタ</a:t>
            </a:r>
            <a:endParaRPr kumimoji="1" lang="ja-JP" altLang="en-US" sz="1200" b="0" dirty="0">
              <a:solidFill>
                <a:srgbClr val="333333"/>
              </a:solidFill>
              <a:latin typeface="HGPｺﾞｼｯｸE" pitchFamily="50" charset="-128"/>
              <a:ea typeface="HGPｺﾞｼｯｸE" pitchFamily="50" charset="-128"/>
            </a:endParaRPr>
          </a:p>
        </p:txBody>
      </p:sp>
      <p:sp>
        <p:nvSpPr>
          <p:cNvPr id="95" name="角丸四角形 94"/>
          <p:cNvSpPr/>
          <p:nvPr/>
        </p:nvSpPr>
        <p:spPr>
          <a:xfrm>
            <a:off x="5220072" y="5121188"/>
            <a:ext cx="1800200" cy="288032"/>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Arial Unicode MS" pitchFamily="50" charset="-128"/>
                <a:ea typeface="Arial Unicode MS" pitchFamily="50" charset="-128"/>
                <a:cs typeface="Arial Unicode MS" pitchFamily="50" charset="-128"/>
              </a:rPr>
              <a:t>dodai</a:t>
            </a:r>
            <a:r>
              <a:rPr lang="ja-JP" altLang="en-US" sz="1600" dirty="0" smtClean="0">
                <a:latin typeface="Arial Unicode MS" pitchFamily="50" charset="-128"/>
                <a:ea typeface="Arial Unicode MS" pitchFamily="50" charset="-128"/>
                <a:cs typeface="Arial Unicode MS" pitchFamily="50" charset="-128"/>
              </a:rPr>
              <a:t>　</a:t>
            </a:r>
            <a:r>
              <a:rPr lang="en-US" altLang="ja-JP" sz="1600" dirty="0" smtClean="0">
                <a:latin typeface="Arial Unicode MS" pitchFamily="50" charset="-128"/>
                <a:ea typeface="Arial Unicode MS" pitchFamily="50" charset="-128"/>
                <a:cs typeface="Arial Unicode MS" pitchFamily="50" charset="-128"/>
              </a:rPr>
              <a:t>@east</a:t>
            </a:r>
            <a:endParaRPr lang="ja-JP" altLang="en-US" sz="1600" b="1" dirty="0">
              <a:latin typeface="Arial Unicode MS" pitchFamily="50" charset="-128"/>
              <a:ea typeface="Arial Unicode MS" pitchFamily="50" charset="-128"/>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研究</a:t>
            </a:r>
            <a:endParaRPr kumimoji="1" lang="en-US" altLang="ja-JP" sz="1200" b="0" dirty="0" smtClean="0">
              <a:solidFill>
                <a:srgbClr val="333333"/>
              </a:solidFill>
              <a:latin typeface="HGPｺﾞｼｯｸE" pitchFamily="50" charset="-128"/>
              <a:ea typeface="HGPｺﾞｼｯｸE" pitchFamily="50" charset="-128"/>
            </a:endParaRPr>
          </a:p>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クラスタ</a:t>
            </a:r>
            <a:endParaRPr kumimoji="1" lang="ja-JP" altLang="en-US" sz="1200" b="0" dirty="0">
              <a:solidFill>
                <a:srgbClr val="333333"/>
              </a:solidFill>
              <a:latin typeface="HGPｺﾞｼｯｸE" pitchFamily="50" charset="-128"/>
              <a:ea typeface="HGPｺﾞｼｯｸE" pitchFamily="50" charset="-128"/>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研究</a:t>
            </a:r>
            <a:endParaRPr kumimoji="1" lang="en-US" altLang="ja-JP" sz="1200" b="0" dirty="0" smtClean="0">
              <a:solidFill>
                <a:srgbClr val="333333"/>
              </a:solidFill>
              <a:latin typeface="HGPｺﾞｼｯｸE" pitchFamily="50" charset="-128"/>
              <a:ea typeface="HGPｺﾞｼｯｸE" pitchFamily="50" charset="-128"/>
            </a:endParaRPr>
          </a:p>
          <a:p>
            <a:pPr algn="ctr">
              <a:spcBef>
                <a:spcPct val="0"/>
              </a:spcBef>
            </a:pPr>
            <a:r>
              <a:rPr kumimoji="1" lang="ja-JP" altLang="en-US" sz="1200" b="0" dirty="0" smtClean="0">
                <a:solidFill>
                  <a:srgbClr val="333333"/>
                </a:solidFill>
                <a:latin typeface="HGPｺﾞｼｯｸE" pitchFamily="50" charset="-128"/>
                <a:ea typeface="HGPｺﾞｼｯｸE" pitchFamily="50" charset="-128"/>
              </a:rPr>
              <a:t>クラスタ</a:t>
            </a:r>
            <a:endParaRPr kumimoji="1" lang="ja-JP" altLang="en-US" sz="1200" b="0" dirty="0">
              <a:solidFill>
                <a:srgbClr val="333333"/>
              </a:solidFill>
              <a:latin typeface="HGPｺﾞｼｯｸE" pitchFamily="50" charset="-128"/>
              <a:ea typeface="HGPｺﾞｼｯｸE" pitchFamily="50" charset="-128"/>
            </a:endParaRPr>
          </a:p>
        </p:txBody>
      </p:sp>
    </p:spTree>
    <p:extLst>
      <p:ext uri="{BB962C8B-B14F-4D97-AF65-F5344CB8AC3E}">
        <p14:creationId xmlns:p14="http://schemas.microsoft.com/office/powerpoint/2010/main" xmlns="" val="3048706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創英角ｺﾞｼｯｸUB" pitchFamily="50" charset="-128"/>
                <a:ea typeface="HGP創英角ｺﾞｼｯｸUB" pitchFamily="50" charset="-128"/>
              </a:rPr>
              <a:t>リンク情報</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sz="quarter" idx="1"/>
          </p:nvPr>
        </p:nvSpPr>
        <p:spPr>
          <a:xfrm>
            <a:off x="590872" y="859160"/>
            <a:ext cx="8229600" cy="5090120"/>
          </a:xfrm>
        </p:spPr>
        <p:txBody>
          <a:bodyPr/>
          <a:lstStyle/>
          <a:p>
            <a:pPr>
              <a:buNone/>
            </a:pPr>
            <a:endParaRPr lang="en-US" altLang="ja-JP" sz="2800" dirty="0" smtClean="0"/>
          </a:p>
          <a:p>
            <a:r>
              <a:rPr kumimoji="1" lang="ja-JP" altLang="en-US" sz="2800" b="1" dirty="0" smtClean="0"/>
              <a:t>教育クラウド　</a:t>
            </a:r>
            <a:r>
              <a:rPr kumimoji="1" lang="en-US" altLang="ja-JP" sz="2800" b="1" dirty="0" err="1" smtClean="0"/>
              <a:t>edubase</a:t>
            </a:r>
            <a:r>
              <a:rPr kumimoji="1" lang="en-US" altLang="ja-JP" sz="2800" b="1" dirty="0" smtClean="0"/>
              <a:t> Cloud</a:t>
            </a:r>
          </a:p>
          <a:p>
            <a:pPr lvl="1"/>
            <a:r>
              <a:rPr lang="en-US" altLang="ja-JP" sz="2400" dirty="0" smtClean="0">
                <a:hlinkClick r:id="rId2"/>
              </a:rPr>
              <a:t>http://edubase.jp/cloud/</a:t>
            </a:r>
            <a:endParaRPr kumimoji="1" lang="en-US" altLang="ja-JP" sz="2400" dirty="0" smtClean="0"/>
          </a:p>
          <a:p>
            <a:r>
              <a:rPr lang="en-US" altLang="ja-JP" sz="2800" b="1" dirty="0" smtClean="0"/>
              <a:t>Open Cloud Architecture for Academia Forum</a:t>
            </a:r>
            <a:r>
              <a:rPr lang="ja-JP" altLang="en-US" sz="2800" b="1" dirty="0" smtClean="0"/>
              <a:t>　</a:t>
            </a:r>
            <a:r>
              <a:rPr kumimoji="1" lang="en-US" altLang="ja-JP" sz="2800" dirty="0" err="1" smtClean="0"/>
              <a:t>OpenCarf</a:t>
            </a:r>
            <a:endParaRPr kumimoji="1" lang="en-US" altLang="ja-JP" sz="2800" dirty="0" smtClean="0"/>
          </a:p>
          <a:p>
            <a:pPr lvl="1"/>
            <a:r>
              <a:rPr lang="en-US" altLang="ja-JP" sz="2400" dirty="0" smtClean="0">
                <a:hlinkClick r:id="rId3"/>
              </a:rPr>
              <a:t>http://www.opencarf.org/</a:t>
            </a:r>
            <a:endParaRPr kumimoji="1" lang="en-US" altLang="ja-JP" sz="2400" dirty="0" smtClean="0"/>
          </a:p>
          <a:p>
            <a:r>
              <a:rPr kumimoji="1" lang="en-US" altLang="ja-JP" sz="2800" b="1" dirty="0" err="1" smtClean="0"/>
              <a:t>OpenStack</a:t>
            </a:r>
            <a:r>
              <a:rPr kumimoji="1" lang="en-US" altLang="ja-JP" sz="2800" b="1" dirty="0" smtClean="0"/>
              <a:t>	</a:t>
            </a:r>
            <a:r>
              <a:rPr kumimoji="1" lang="ja-JP" altLang="en-US" sz="2800" b="1" dirty="0" smtClean="0"/>
              <a:t>コミュニティ活動</a:t>
            </a:r>
            <a:endParaRPr kumimoji="1" lang="en-US" altLang="ja-JP" sz="2800" b="1" dirty="0" smtClean="0"/>
          </a:p>
          <a:p>
            <a:pPr lvl="1"/>
            <a:r>
              <a:rPr kumimoji="1" lang="en-US" altLang="ja-JP" sz="2400" dirty="0" err="1" smtClean="0"/>
              <a:t>Dodai</a:t>
            </a:r>
            <a:endParaRPr kumimoji="1" lang="en-US" altLang="ja-JP" sz="2400" dirty="0" smtClean="0"/>
          </a:p>
          <a:p>
            <a:pPr lvl="2"/>
            <a:r>
              <a:rPr lang="en-US" altLang="ja-JP" sz="2000" dirty="0" smtClean="0">
                <a:hlinkClick r:id="rId4"/>
              </a:rPr>
              <a:t>https://github.com/nii-cloud/dodai</a:t>
            </a:r>
            <a:endParaRPr lang="en-US" altLang="ja-JP" sz="2000" dirty="0" smtClean="0"/>
          </a:p>
          <a:p>
            <a:pPr lvl="1"/>
            <a:r>
              <a:rPr lang="en-US" altLang="ja-JP" sz="2400" dirty="0" smtClean="0"/>
              <a:t>Colony</a:t>
            </a:r>
          </a:p>
          <a:p>
            <a:pPr lvl="2"/>
            <a:r>
              <a:rPr lang="en-US" altLang="ja-JP" sz="2000" dirty="0" smtClean="0">
                <a:hlinkClick r:id="rId5"/>
              </a:rPr>
              <a:t>https://github.com/nii-cloud/colony</a:t>
            </a:r>
            <a:endParaRPr lang="en-US" altLang="ja-JP" sz="2000" dirty="0" smtClean="0"/>
          </a:p>
          <a:p>
            <a:pPr>
              <a:buNone/>
            </a:pPr>
            <a:endParaRPr lang="en-US" altLang="ja-JP" sz="2800" dirty="0" smtClean="0"/>
          </a:p>
          <a:p>
            <a:pPr>
              <a:buNone/>
            </a:pPr>
            <a:r>
              <a:rPr lang="en-US" altLang="ja-JP" sz="2800" dirty="0" smtClean="0"/>
              <a:t>				</a:t>
            </a:r>
            <a:r>
              <a:rPr lang="ja-JP" altLang="en-US" sz="2800" dirty="0" smtClean="0"/>
              <a:t>　</a:t>
            </a:r>
            <a:endParaRPr kumimoji="1" lang="ja-JP" altLang="en-US" sz="2800" dirty="0"/>
          </a:p>
        </p:txBody>
      </p:sp>
      <p:pic>
        <p:nvPicPr>
          <p:cNvPr id="4" name="Picture 3"/>
          <p:cNvPicPr>
            <a:picLocks noChangeAspect="1" noChangeArrowheads="1"/>
          </p:cNvPicPr>
          <p:nvPr/>
        </p:nvPicPr>
        <p:blipFill>
          <a:blip r:embed="rId6" cstate="print"/>
          <a:srcRect/>
          <a:stretch>
            <a:fillRect/>
          </a:stretch>
        </p:blipFill>
        <p:spPr bwMode="auto">
          <a:xfrm>
            <a:off x="6444208" y="2852936"/>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7" cstate="print"/>
          <a:srcRect/>
          <a:stretch>
            <a:fillRect/>
          </a:stretch>
        </p:blipFill>
        <p:spPr bwMode="auto">
          <a:xfrm>
            <a:off x="5724128" y="2852936"/>
            <a:ext cx="695325" cy="695325"/>
          </a:xfrm>
          <a:prstGeom prst="rect">
            <a:avLst/>
          </a:prstGeom>
          <a:noFill/>
        </p:spPr>
      </p:pic>
      <p:pic>
        <p:nvPicPr>
          <p:cNvPr id="6" name="Picture 5"/>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796136" y="4941168"/>
            <a:ext cx="1739061" cy="576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4148" name="Picture 4" descr="edubase"/>
          <p:cNvPicPr>
            <a:picLocks noChangeAspect="1" noChangeArrowheads="1"/>
          </p:cNvPicPr>
          <p:nvPr/>
        </p:nvPicPr>
        <p:blipFill>
          <a:blip r:embed="rId9" cstate="print"/>
          <a:srcRect/>
          <a:stretch>
            <a:fillRect/>
          </a:stretch>
        </p:blipFill>
        <p:spPr bwMode="auto">
          <a:xfrm>
            <a:off x="5436096" y="1268760"/>
            <a:ext cx="3707904" cy="741581"/>
          </a:xfrm>
          <a:prstGeom prst="rect">
            <a:avLst/>
          </a:prstGeom>
          <a:noFill/>
        </p:spPr>
      </p:pic>
      <p:sp>
        <p:nvSpPr>
          <p:cNvPr id="9" name="正方形/長方形 8"/>
          <p:cNvSpPr/>
          <p:nvPr/>
        </p:nvSpPr>
        <p:spPr>
          <a:xfrm>
            <a:off x="5076056" y="1916832"/>
            <a:ext cx="2864887" cy="369332"/>
          </a:xfrm>
          <a:prstGeom prst="rect">
            <a:avLst/>
          </a:prstGeom>
        </p:spPr>
        <p:txBody>
          <a:bodyPr wrap="none">
            <a:spAutoFit/>
          </a:bodyPr>
          <a:lstStyle/>
          <a:p>
            <a:r>
              <a:rPr lang="en-US" altLang="ja-JP" dirty="0" smtClean="0">
                <a:hlinkClick r:id="rId10"/>
              </a:rPr>
              <a:t>http://start.ecloud.nii.ac.jp/</a:t>
            </a:r>
            <a:endParaRPr lang="ja-JP"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fld id="{5439E483-02C4-4ADB-9EBD-9E13461B977D}" type="slidenum">
              <a:rPr lang="ja-JP" altLang="en-US" smtClean="0"/>
              <a:pPr/>
              <a:t>39</a:t>
            </a:fld>
            <a:endParaRPr lang="ja-JP" altLang="en-US"/>
          </a:p>
        </p:txBody>
      </p:sp>
      <p:sp>
        <p:nvSpPr>
          <p:cNvPr id="5" name="テキスト ボックス 4"/>
          <p:cNvSpPr txBox="1"/>
          <p:nvPr/>
        </p:nvSpPr>
        <p:spPr>
          <a:xfrm>
            <a:off x="4627652" y="4134831"/>
            <a:ext cx="1019831" cy="307777"/>
          </a:xfrm>
          <a:prstGeom prst="rect">
            <a:avLst/>
          </a:prstGeom>
          <a:noFill/>
        </p:spPr>
        <p:txBody>
          <a:bodyPr wrap="none" rtlCol="0">
            <a:spAutoFit/>
          </a:bodyPr>
          <a:lstStyle/>
          <a:p>
            <a:r>
              <a:rPr kumimoji="1" lang="en-US" altLang="ja-JP" sz="1400" dirty="0" smtClean="0">
                <a:latin typeface="Arial" pitchFamily="34" charset="0"/>
                <a:cs typeface="Arial" pitchFamily="34" charset="0"/>
              </a:rPr>
              <a:t>Thank you</a:t>
            </a:r>
            <a:endParaRPr kumimoji="1" lang="ja-JP" altLang="en-US" sz="1400" dirty="0">
              <a:latin typeface="Arial" pitchFamily="34" charset="0"/>
              <a:cs typeface="Arial" pitchFamily="34" charset="0"/>
            </a:endParaRPr>
          </a:p>
        </p:txBody>
      </p:sp>
      <p:pic>
        <p:nvPicPr>
          <p:cNvPr id="6" name="Picture 2" descr="Wind Up Hashibirokou"/>
          <p:cNvPicPr>
            <a:picLocks noChangeAspect="1" noChangeArrowheads="1"/>
          </p:cNvPicPr>
          <p:nvPr/>
        </p:nvPicPr>
        <p:blipFill>
          <a:blip r:embed="rId2" cstate="print"/>
          <a:srcRect/>
          <a:stretch>
            <a:fillRect/>
          </a:stretch>
        </p:blipFill>
        <p:spPr bwMode="auto">
          <a:xfrm flipH="1">
            <a:off x="3830024" y="3774790"/>
            <a:ext cx="877250" cy="950354"/>
          </a:xfrm>
          <a:prstGeom prst="rect">
            <a:avLst/>
          </a:prstGeom>
          <a:noFill/>
        </p:spPr>
      </p:pic>
      <p:sp>
        <p:nvSpPr>
          <p:cNvPr id="7" name="正方形/長方形 6"/>
          <p:cNvSpPr/>
          <p:nvPr/>
        </p:nvSpPr>
        <p:spPr>
          <a:xfrm>
            <a:off x="1846774" y="2348881"/>
            <a:ext cx="5801588" cy="646331"/>
          </a:xfrm>
          <a:prstGeom prst="rect">
            <a:avLst/>
          </a:prstGeom>
        </p:spPr>
        <p:txBody>
          <a:bodyPr wrap="none">
            <a:spAutoFit/>
          </a:bodyPr>
          <a:lstStyle/>
          <a:p>
            <a:r>
              <a:rPr lang="en-US" altLang="ja-JP" sz="3600" dirty="0" smtClean="0">
                <a:hlinkClick r:id="rId3"/>
              </a:rPr>
              <a:t>https://github.com/nii-cloud/</a:t>
            </a:r>
            <a:endParaRPr lang="ja-JP" altLang="en-US" sz="3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角丸四角形 40"/>
          <p:cNvSpPr/>
          <p:nvPr/>
        </p:nvSpPr>
        <p:spPr>
          <a:xfrm>
            <a:off x="3131840" y="5013176"/>
            <a:ext cx="59046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5076056" y="980728"/>
            <a:ext cx="2489200" cy="1658937"/>
          </a:xfrm>
          <a:prstGeom prst="rect">
            <a:avLst/>
          </a:prstGeom>
          <a:noFill/>
          <a:ln w="9525">
            <a:noFill/>
            <a:miter lim="800000"/>
            <a:headEnd/>
            <a:tailEnd/>
          </a:ln>
        </p:spPr>
      </p:pic>
      <p:pic>
        <p:nvPicPr>
          <p:cNvPr id="7" name="Picture 3" descr="C:\Users\nobukazu\AppData\Local\Microsoft\Windows\Temporary Internet Files\Content.IE5\WL7QQAY5\MC900046062[1].wmf"/>
          <p:cNvPicPr>
            <a:picLocks noChangeAspect="1" noChangeArrowheads="1"/>
          </p:cNvPicPr>
          <p:nvPr/>
        </p:nvPicPr>
        <p:blipFill>
          <a:blip r:embed="rId3" cstate="print"/>
          <a:srcRect/>
          <a:stretch>
            <a:fillRect/>
          </a:stretch>
        </p:blipFill>
        <p:spPr bwMode="auto">
          <a:xfrm>
            <a:off x="1401763" y="1498600"/>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070350" y="3279775"/>
            <a:ext cx="819150" cy="820738"/>
          </a:xfrm>
          <a:prstGeom prst="rect">
            <a:avLst/>
          </a:prstGeom>
          <a:noFill/>
          <a:ln w="9525">
            <a:noFill/>
            <a:miter lim="800000"/>
            <a:headEnd/>
            <a:tailEnd/>
          </a:ln>
        </p:spPr>
      </p:pic>
      <p:pic>
        <p:nvPicPr>
          <p:cNvPr id="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454025" y="4581128"/>
            <a:ext cx="2489200" cy="1658937"/>
          </a:xfrm>
          <a:prstGeom prst="rect">
            <a:avLst/>
          </a:prstGeom>
          <a:noFill/>
          <a:ln w="9525">
            <a:noFill/>
            <a:miter lim="800000"/>
            <a:headEnd/>
            <a:tailEnd/>
          </a:ln>
        </p:spPr>
      </p:pic>
      <p:pic>
        <p:nvPicPr>
          <p:cNvPr id="1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125913" y="2257425"/>
            <a:ext cx="641350" cy="641350"/>
          </a:xfrm>
          <a:prstGeom prst="rect">
            <a:avLst/>
          </a:prstGeom>
          <a:noFill/>
          <a:ln w="9525">
            <a:noFill/>
            <a:miter lim="800000"/>
            <a:headEnd/>
            <a:tailEnd/>
          </a:ln>
        </p:spPr>
      </p:pic>
      <p:sp>
        <p:nvSpPr>
          <p:cNvPr id="13" name="テキスト ボックス 15"/>
          <p:cNvSpPr txBox="1">
            <a:spLocks noChangeArrowheads="1"/>
          </p:cNvSpPr>
          <p:nvPr/>
        </p:nvSpPr>
        <p:spPr bwMode="auto">
          <a:xfrm>
            <a:off x="3683000" y="1512888"/>
            <a:ext cx="1630363" cy="368300"/>
          </a:xfrm>
          <a:prstGeom prst="rect">
            <a:avLst/>
          </a:prstGeom>
          <a:noFill/>
          <a:ln w="9525">
            <a:noFill/>
            <a:miter lim="800000"/>
            <a:headEnd/>
            <a:tailEnd/>
          </a:ln>
        </p:spPr>
        <p:txBody>
          <a:bodyPr wrap="none">
            <a:spAutoFit/>
          </a:bodyPr>
          <a:lstStyle/>
          <a:p>
            <a:r>
              <a:rPr lang="ja-JP" altLang="en-US" sz="1800" dirty="0">
                <a:latin typeface="HGP創英角ｺﾞｼｯｸUB" pitchFamily="50" charset="-128"/>
                <a:ea typeface="HGP創英角ｺﾞｼｯｸUB" pitchFamily="50" charset="-128"/>
              </a:rPr>
              <a:t>北海道クラウド</a:t>
            </a:r>
          </a:p>
        </p:txBody>
      </p:sp>
      <p:sp>
        <p:nvSpPr>
          <p:cNvPr id="14" name="テキスト ボックス 16"/>
          <p:cNvSpPr txBox="1">
            <a:spLocks noChangeArrowheads="1"/>
          </p:cNvSpPr>
          <p:nvPr/>
        </p:nvSpPr>
        <p:spPr bwMode="auto">
          <a:xfrm>
            <a:off x="395536" y="414908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九州クラウド</a:t>
            </a:r>
          </a:p>
        </p:txBody>
      </p:sp>
      <p:sp>
        <p:nvSpPr>
          <p:cNvPr id="15" name="テキスト ボックス 17"/>
          <p:cNvSpPr txBox="1">
            <a:spLocks noChangeArrowheads="1"/>
          </p:cNvSpPr>
          <p:nvPr/>
        </p:nvSpPr>
        <p:spPr bwMode="auto">
          <a:xfrm>
            <a:off x="2878138" y="40767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東海クラウド</a:t>
            </a:r>
          </a:p>
        </p:txBody>
      </p:sp>
      <p:sp>
        <p:nvSpPr>
          <p:cNvPr id="16" name="テキスト ボックス 18"/>
          <p:cNvSpPr txBox="1">
            <a:spLocks noChangeArrowheads="1"/>
          </p:cNvSpPr>
          <p:nvPr/>
        </p:nvSpPr>
        <p:spPr bwMode="auto">
          <a:xfrm>
            <a:off x="1849438" y="29972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関西クラウド</a:t>
            </a:r>
          </a:p>
        </p:txBody>
      </p:sp>
      <p:sp>
        <p:nvSpPr>
          <p:cNvPr id="17" name="テキスト ボックス 19"/>
          <p:cNvSpPr txBox="1">
            <a:spLocks noChangeArrowheads="1"/>
          </p:cNvSpPr>
          <p:nvPr/>
        </p:nvSpPr>
        <p:spPr bwMode="auto">
          <a:xfrm>
            <a:off x="2357438" y="4391025"/>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四国クラウド</a:t>
            </a:r>
          </a:p>
        </p:txBody>
      </p:sp>
      <p:sp>
        <p:nvSpPr>
          <p:cNvPr id="18" name="テキスト ボックス 21"/>
          <p:cNvSpPr txBox="1">
            <a:spLocks noChangeArrowheads="1"/>
          </p:cNvSpPr>
          <p:nvPr/>
        </p:nvSpPr>
        <p:spPr bwMode="auto">
          <a:xfrm>
            <a:off x="2601913" y="262255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北陸クラウド</a:t>
            </a:r>
          </a:p>
        </p:txBody>
      </p:sp>
      <p:sp>
        <p:nvSpPr>
          <p:cNvPr id="19" name="テキスト ボックス 1"/>
          <p:cNvSpPr txBox="1">
            <a:spLocks noChangeArrowheads="1"/>
          </p:cNvSpPr>
          <p:nvPr/>
        </p:nvSpPr>
        <p:spPr bwMode="auto">
          <a:xfrm>
            <a:off x="3131840" y="5013176"/>
            <a:ext cx="6012160" cy="1077218"/>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地域クラウドが普及</a:t>
            </a:r>
            <a:endParaRPr lang="en-US" altLang="ja-JP" sz="3200" dirty="0">
              <a:solidFill>
                <a:schemeClr val="bg1"/>
              </a:solidFill>
              <a:latin typeface="HGP創英角ｺﾞｼｯｸUB" pitchFamily="50" charset="-128"/>
              <a:ea typeface="HGP創英角ｺﾞｼｯｸUB" pitchFamily="50" charset="-128"/>
            </a:endParaRPr>
          </a:p>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インタークラウド基盤により連携</a:t>
            </a:r>
            <a:r>
              <a:rPr lang="en-US" altLang="ja-JP" sz="3200" dirty="0" smtClean="0">
                <a:solidFill>
                  <a:schemeClr val="bg1"/>
                </a:solidFill>
                <a:latin typeface="HGP創英角ｺﾞｼｯｸUB" pitchFamily="50" charset="-128"/>
                <a:ea typeface="HGP創英角ｺﾞｼｯｸUB" pitchFamily="50" charset="-128"/>
              </a:rPr>
              <a:t>     </a:t>
            </a:r>
            <a:endParaRPr lang="ja-JP" altLang="en-US" sz="3200" dirty="0">
              <a:solidFill>
                <a:schemeClr val="bg1"/>
              </a:solidFill>
              <a:latin typeface="HGP創英角ｺﾞｼｯｸUB" pitchFamily="50" charset="-128"/>
              <a:ea typeface="HGP創英角ｺﾞｼｯｸUB" pitchFamily="50" charset="-128"/>
            </a:endParaRPr>
          </a:p>
        </p:txBody>
      </p:sp>
      <p:sp>
        <p:nvSpPr>
          <p:cNvPr id="20" name="テキスト ボックス 20"/>
          <p:cNvSpPr txBox="1">
            <a:spLocks noChangeArrowheads="1"/>
          </p:cNvSpPr>
          <p:nvPr/>
        </p:nvSpPr>
        <p:spPr bwMode="auto">
          <a:xfrm>
            <a:off x="4479925" y="25781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東北クラウド</a:t>
            </a:r>
          </a:p>
        </p:txBody>
      </p:sp>
      <p:pic>
        <p:nvPicPr>
          <p:cNvPr id="2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2514600" y="3643313"/>
            <a:ext cx="642938" cy="642937"/>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1790700" y="3959225"/>
            <a:ext cx="642938" cy="642938"/>
          </a:xfrm>
          <a:prstGeom prst="rect">
            <a:avLst/>
          </a:prstGeom>
          <a:noFill/>
          <a:ln w="9525">
            <a:noFill/>
            <a:miter lim="800000"/>
            <a:headEnd/>
            <a:tailEnd/>
          </a:ln>
        </p:spPr>
      </p:pic>
      <p:pic>
        <p:nvPicPr>
          <p:cNvPr id="23"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3157538" y="3157538"/>
            <a:ext cx="642937" cy="642937"/>
          </a:xfrm>
          <a:prstGeom prst="rect">
            <a:avLst/>
          </a:prstGeom>
          <a:noFill/>
          <a:ln w="9525">
            <a:noFill/>
            <a:miter lim="800000"/>
            <a:headEnd/>
            <a:tailEnd/>
          </a:ln>
        </p:spPr>
      </p:pic>
      <p:pic>
        <p:nvPicPr>
          <p:cNvPr id="24"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5976938" y="1443038"/>
            <a:ext cx="642937" cy="642937"/>
          </a:xfrm>
          <a:prstGeom prst="rect">
            <a:avLst/>
          </a:prstGeom>
          <a:noFill/>
          <a:ln w="9525">
            <a:noFill/>
            <a:miter lim="800000"/>
            <a:headEnd/>
            <a:tailEnd/>
          </a:ln>
        </p:spPr>
      </p:pic>
      <p:cxnSp>
        <p:nvCxnSpPr>
          <p:cNvPr id="25" name="直線コネクタ 24"/>
          <p:cNvCxnSpPr/>
          <p:nvPr/>
        </p:nvCxnSpPr>
        <p:spPr>
          <a:xfrm>
            <a:off x="4427538" y="2781300"/>
            <a:ext cx="52387" cy="498475"/>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2959100" y="3795713"/>
            <a:ext cx="1238250" cy="169862"/>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直線コネクタ 26"/>
          <p:cNvCxnSpPr/>
          <p:nvPr/>
        </p:nvCxnSpPr>
        <p:spPr>
          <a:xfrm>
            <a:off x="3578225" y="3489325"/>
            <a:ext cx="633413" cy="84138"/>
          </a:xfrm>
          <a:prstGeom prst="line">
            <a:avLst/>
          </a:prstGeom>
        </p:spPr>
        <p:style>
          <a:lnRef idx="2">
            <a:schemeClr val="dk1"/>
          </a:lnRef>
          <a:fillRef idx="0">
            <a:schemeClr val="dk1"/>
          </a:fillRef>
          <a:effectRef idx="1">
            <a:schemeClr val="dk1"/>
          </a:effectRef>
          <a:fontRef idx="minor">
            <a:schemeClr val="tx1"/>
          </a:fontRef>
        </p:style>
      </p:cxnSp>
      <p:cxnSp>
        <p:nvCxnSpPr>
          <p:cNvPr id="28" name="直線コネクタ 27"/>
          <p:cNvCxnSpPr/>
          <p:nvPr/>
        </p:nvCxnSpPr>
        <p:spPr>
          <a:xfrm flipH="1">
            <a:off x="2195513" y="3933825"/>
            <a:ext cx="2016125" cy="431800"/>
          </a:xfrm>
          <a:prstGeom prst="line">
            <a:avLst/>
          </a:prstGeom>
        </p:spPr>
        <p:style>
          <a:lnRef idx="2">
            <a:schemeClr val="dk1"/>
          </a:lnRef>
          <a:fillRef idx="0">
            <a:schemeClr val="dk1"/>
          </a:fillRef>
          <a:effectRef idx="1">
            <a:schemeClr val="dk1"/>
          </a:effectRef>
          <a:fontRef idx="minor">
            <a:schemeClr val="tx1"/>
          </a:fontRef>
        </p:style>
      </p:cxnSp>
      <p:cxnSp>
        <p:nvCxnSpPr>
          <p:cNvPr id="29" name="直線コネクタ 28"/>
          <p:cNvCxnSpPr/>
          <p:nvPr/>
        </p:nvCxnSpPr>
        <p:spPr>
          <a:xfrm flipV="1">
            <a:off x="4716463" y="1941513"/>
            <a:ext cx="1462087" cy="1487487"/>
          </a:xfrm>
          <a:prstGeom prst="line">
            <a:avLst/>
          </a:prstGeom>
        </p:spPr>
        <p:style>
          <a:lnRef idx="2">
            <a:schemeClr val="dk1"/>
          </a:lnRef>
          <a:fillRef idx="0">
            <a:schemeClr val="dk1"/>
          </a:fillRef>
          <a:effectRef idx="1">
            <a:schemeClr val="dk1"/>
          </a:effectRef>
          <a:fontRef idx="minor">
            <a:schemeClr val="tx1"/>
          </a:fontRef>
        </p:style>
      </p:cxnSp>
      <p:sp>
        <p:nvSpPr>
          <p:cNvPr id="30" name="テキスト ボックス 17"/>
          <p:cNvSpPr txBox="1">
            <a:spLocks noChangeArrowheads="1"/>
          </p:cNvSpPr>
          <p:nvPr/>
        </p:nvSpPr>
        <p:spPr bwMode="auto">
          <a:xfrm>
            <a:off x="4692650" y="3962400"/>
            <a:ext cx="1400175" cy="368300"/>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関東クラウド</a:t>
            </a:r>
          </a:p>
        </p:txBody>
      </p:sp>
      <p:sp>
        <p:nvSpPr>
          <p:cNvPr id="31" name="AutoShape 587"/>
          <p:cNvSpPr>
            <a:spLocks noChangeArrowheads="1"/>
          </p:cNvSpPr>
          <p:nvPr/>
        </p:nvSpPr>
        <p:spPr bwMode="auto">
          <a:xfrm rot="19517060">
            <a:off x="1847292" y="2530765"/>
            <a:ext cx="4925947" cy="1580445"/>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2" name="テキスト ボックス 6"/>
          <p:cNvSpPr txBox="1">
            <a:spLocks noChangeArrowheads="1"/>
          </p:cNvSpPr>
          <p:nvPr/>
        </p:nvSpPr>
        <p:spPr bwMode="auto">
          <a:xfrm>
            <a:off x="4990090" y="908720"/>
            <a:ext cx="1382110"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地域クラウド</a:t>
            </a:r>
            <a:endParaRPr lang="ja-JP" altLang="en-US" dirty="0">
              <a:solidFill>
                <a:srgbClr val="FF0000"/>
              </a:solidFill>
              <a:latin typeface="HGP創英角ｺﾞｼｯｸUB" pitchFamily="50" charset="-128"/>
              <a:ea typeface="HGP創英角ｺﾞｼｯｸUB" pitchFamily="50" charset="-128"/>
            </a:endParaRPr>
          </a:p>
        </p:txBody>
      </p:sp>
      <p:sp>
        <p:nvSpPr>
          <p:cNvPr id="33" name="AutoShape 587"/>
          <p:cNvSpPr>
            <a:spLocks noChangeArrowheads="1"/>
          </p:cNvSpPr>
          <p:nvPr/>
        </p:nvSpPr>
        <p:spPr bwMode="auto">
          <a:xfrm rot="19517060">
            <a:off x="319813" y="1344838"/>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4" name="AutoShape 587"/>
          <p:cNvSpPr>
            <a:spLocks noChangeArrowheads="1"/>
          </p:cNvSpPr>
          <p:nvPr/>
        </p:nvSpPr>
        <p:spPr bwMode="auto">
          <a:xfrm rot="19517060">
            <a:off x="6296478" y="268978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5" name="テキスト ボックス 15"/>
          <p:cNvSpPr txBox="1">
            <a:spLocks noChangeArrowheads="1"/>
          </p:cNvSpPr>
          <p:nvPr/>
        </p:nvSpPr>
        <p:spPr bwMode="auto">
          <a:xfrm>
            <a:off x="6948264" y="3140968"/>
            <a:ext cx="1140056" cy="646331"/>
          </a:xfrm>
          <a:prstGeom prst="rect">
            <a:avLst/>
          </a:prstGeom>
          <a:noFill/>
          <a:ln w="9525">
            <a:noFill/>
            <a:miter lim="800000"/>
            <a:headEnd/>
            <a:tailEnd/>
          </a:ln>
        </p:spPr>
        <p:txBody>
          <a:bodyPr wrap="none">
            <a:spAutoFit/>
          </a:bodyPr>
          <a:lstStyle/>
          <a:p>
            <a:r>
              <a:rPr lang="ja-JP" altLang="en-US" dirty="0" smtClean="0">
                <a:latin typeface="HGP創英角ｺﾞｼｯｸUB" pitchFamily="50" charset="-128"/>
                <a:ea typeface="HGP創英角ｺﾞｼｯｸUB" pitchFamily="50" charset="-128"/>
              </a:rPr>
              <a:t>パブリック</a:t>
            </a:r>
            <a:endParaRPr lang="en-US" altLang="ja-JP" dirty="0" smtClean="0">
              <a:latin typeface="HGP創英角ｺﾞｼｯｸUB" pitchFamily="50" charset="-128"/>
              <a:ea typeface="HGP創英角ｺﾞｼｯｸUB" pitchFamily="50" charset="-128"/>
            </a:endParaRPr>
          </a:p>
          <a:p>
            <a:r>
              <a:rPr lang="ja-JP" altLang="en-US" sz="1800" dirty="0" smtClean="0">
                <a:latin typeface="HGP創英角ｺﾞｼｯｸUB" pitchFamily="50" charset="-128"/>
                <a:ea typeface="HGP創英角ｺﾞｼｯｸUB" pitchFamily="50" charset="-128"/>
              </a:rPr>
              <a:t>クラウド</a:t>
            </a:r>
            <a:endParaRPr lang="ja-JP" altLang="en-US" sz="1800" dirty="0">
              <a:latin typeface="HGP創英角ｺﾞｼｯｸUB" pitchFamily="50" charset="-128"/>
              <a:ea typeface="HGP創英角ｺﾞｼｯｸUB" pitchFamily="50" charset="-128"/>
            </a:endParaRPr>
          </a:p>
        </p:txBody>
      </p:sp>
      <p:sp>
        <p:nvSpPr>
          <p:cNvPr id="36" name="テキスト ボックス 15"/>
          <p:cNvSpPr txBox="1">
            <a:spLocks noChangeArrowheads="1"/>
          </p:cNvSpPr>
          <p:nvPr/>
        </p:nvSpPr>
        <p:spPr bwMode="auto">
          <a:xfrm>
            <a:off x="971600" y="1700808"/>
            <a:ext cx="1382110" cy="369332"/>
          </a:xfrm>
          <a:prstGeom prst="rect">
            <a:avLst/>
          </a:prstGeom>
          <a:noFill/>
          <a:ln w="9525">
            <a:noFill/>
            <a:miter lim="800000"/>
            <a:headEnd/>
            <a:tailEnd/>
          </a:ln>
        </p:spPr>
        <p:txBody>
          <a:bodyPr wrap="none">
            <a:spAutoFit/>
          </a:bodyPr>
          <a:lstStyle/>
          <a:p>
            <a:r>
              <a:rPr lang="ja-JP" altLang="en-US" sz="1800" dirty="0" smtClean="0">
                <a:latin typeface="HGP創英角ｺﾞｼｯｸUB" pitchFamily="50" charset="-128"/>
                <a:ea typeface="HGP創英角ｺﾞｼｯｸUB" pitchFamily="50" charset="-128"/>
              </a:rPr>
              <a:t>海外クラウド</a:t>
            </a:r>
            <a:endParaRPr lang="ja-JP" altLang="en-US" sz="1800" dirty="0">
              <a:latin typeface="HGP創英角ｺﾞｼｯｸUB" pitchFamily="50" charset="-128"/>
              <a:ea typeface="HGP創英角ｺﾞｼｯｸUB" pitchFamily="50" charset="-128"/>
            </a:endParaRPr>
          </a:p>
        </p:txBody>
      </p:sp>
      <p:cxnSp>
        <p:nvCxnSpPr>
          <p:cNvPr id="37" name="直線コネクタ 36"/>
          <p:cNvCxnSpPr/>
          <p:nvPr/>
        </p:nvCxnSpPr>
        <p:spPr>
          <a:xfrm>
            <a:off x="2411760" y="2060848"/>
            <a:ext cx="172819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0"/>
          </p:cNvCxnSpPr>
          <p:nvPr/>
        </p:nvCxnSpPr>
        <p:spPr>
          <a:xfrm>
            <a:off x="5364088" y="3501008"/>
            <a:ext cx="1172134" cy="5854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タイトル 1"/>
          <p:cNvSpPr txBox="1">
            <a:spLocks/>
          </p:cNvSpPr>
          <p:nvPr/>
        </p:nvSpPr>
        <p:spPr bwMode="auto">
          <a:xfrm>
            <a:off x="179512" y="188640"/>
            <a:ext cx="6984776"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アカデミックコミュニティクラウド</a:t>
            </a: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2" name="テキスト ボックス 6"/>
          <p:cNvSpPr txBox="1">
            <a:spLocks noChangeArrowheads="1"/>
          </p:cNvSpPr>
          <p:nvPr/>
        </p:nvSpPr>
        <p:spPr bwMode="auto">
          <a:xfrm>
            <a:off x="3644280" y="3077344"/>
            <a:ext cx="2143536"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インタークラウド基盤</a:t>
            </a:r>
            <a:endParaRPr lang="ja-JP" altLang="en-US" dirty="0">
              <a:solidFill>
                <a:srgbClr val="FF0000"/>
              </a:solidFill>
              <a:latin typeface="HGP創英角ｺﾞｼｯｸUB" pitchFamily="50" charset="-128"/>
              <a:ea typeface="HGP創英角ｺﾞｼｯｸUB"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教育クラウド </a:t>
            </a:r>
            <a:r>
              <a:rPr lang="en-US" altLang="ja-JP" sz="4800" dirty="0" err="1" smtClean="0">
                <a:latin typeface="Arial Unicode MS" pitchFamily="50" charset="-128"/>
                <a:ea typeface="Arial Unicode MS" pitchFamily="50" charset="-128"/>
                <a:cs typeface="Arial Unicode MS" pitchFamily="50" charset="-128"/>
              </a:rPr>
              <a:t>edubase</a:t>
            </a:r>
            <a:r>
              <a:rPr lang="en-US" altLang="ja-JP" sz="4800" dirty="0" smtClean="0">
                <a:latin typeface="Arial Unicode MS" pitchFamily="50" charset="-128"/>
                <a:ea typeface="Arial Unicode MS" pitchFamily="50" charset="-128"/>
                <a:cs typeface="Arial Unicode MS" pitchFamily="50" charset="-128"/>
              </a:rPr>
              <a:t> Cloud</a:t>
            </a: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solidFill>
                  <a:schemeClr val="bg1"/>
                </a:solidFill>
                <a:latin typeface="HGP創英角ｺﾞｼｯｸUB" pitchFamily="50" charset="-128"/>
                <a:ea typeface="HGP創英角ｺﾞｼｯｸUB" pitchFamily="50" charset="-128"/>
              </a:rPr>
              <a:t>アイデアを思い切り試せる</a:t>
            </a:r>
            <a:r>
              <a:rPr lang="en-US" altLang="ja-JP" sz="2800" dirty="0" smtClean="0">
                <a:solidFill>
                  <a:schemeClr val="bg1"/>
                </a:solidFill>
                <a:latin typeface="HGS創英角ｺﾞｼｯｸUB" pitchFamily="50" charset="-128"/>
                <a:ea typeface="HGS創英角ｺﾞｼｯｸUB" pitchFamily="50" charset="-128"/>
              </a:rPr>
              <a:t>IT</a:t>
            </a:r>
            <a:r>
              <a:rPr lang="ja-JP" altLang="en-US" sz="2800" dirty="0" smtClean="0">
                <a:solidFill>
                  <a:schemeClr val="bg1"/>
                </a:solidFill>
                <a:latin typeface="HGS創英角ｺﾞｼｯｸUB" pitchFamily="50" charset="-128"/>
                <a:ea typeface="HGS創英角ｺﾞｼｯｸUB" pitchFamily="50" charset="-128"/>
              </a:rPr>
              <a:t>実験室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1" descr="e-Cloud-archive"/>
          <p:cNvPicPr>
            <a:picLocks noChangeAspect="1" noChangeArrowheads="1"/>
          </p:cNvPicPr>
          <p:nvPr/>
        </p:nvPicPr>
        <p:blipFill>
          <a:blip r:embed="rId2"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a:xfrm>
            <a:off x="428625" y="-171450"/>
            <a:ext cx="8229600" cy="1252538"/>
          </a:xfrm>
        </p:spPr>
        <p:txBody>
          <a:bodyPr/>
          <a:lstStyle/>
          <a:p>
            <a:pPr eaLnBrk="1" hangingPunct="1"/>
            <a:r>
              <a:rPr lang="ja-JP" altLang="en-US" sz="2800" dirty="0" smtClean="0">
                <a:latin typeface="HGP創英角ｺﾞｼｯｸUB" pitchFamily="50" charset="-128"/>
                <a:ea typeface="HGP創英角ｺﾞｼｯｸUB" pitchFamily="50" charset="-128"/>
              </a:rPr>
              <a:t>思う存分自分の</a:t>
            </a:r>
            <a:r>
              <a:rPr lang="ja-JP" altLang="en-US" sz="2800" dirty="0" smtClean="0">
                <a:solidFill>
                  <a:srgbClr val="FF0000"/>
                </a:solidFill>
                <a:latin typeface="HGP創英角ｺﾞｼｯｸUB" pitchFamily="50" charset="-128"/>
                <a:ea typeface="HGP創英角ｺﾞｼｯｸUB" pitchFamily="50" charset="-128"/>
              </a:rPr>
              <a:t>アイデアを試せる</a:t>
            </a:r>
            <a:r>
              <a:rPr lang="en-US" altLang="ja-JP" sz="2800" dirty="0" smtClean="0">
                <a:solidFill>
                  <a:srgbClr val="FF0000"/>
                </a:solidFill>
                <a:latin typeface="HGP創英角ｺﾞｼｯｸUB" pitchFamily="50" charset="-128"/>
                <a:ea typeface="HGP創英角ｺﾞｼｯｸUB" pitchFamily="50" charset="-128"/>
              </a:rPr>
              <a:t>IT</a:t>
            </a:r>
            <a:r>
              <a:rPr lang="ja-JP" altLang="en-US" sz="2800" dirty="0" smtClean="0">
                <a:solidFill>
                  <a:srgbClr val="FF0000"/>
                </a:solidFill>
                <a:latin typeface="HGP創英角ｺﾞｼｯｸUB" pitchFamily="50" charset="-128"/>
                <a:ea typeface="HGP創英角ｺﾞｼｯｸUB" pitchFamily="50" charset="-128"/>
              </a:rPr>
              <a:t>実験室</a:t>
            </a:r>
            <a:r>
              <a:rPr lang="ja-JP" altLang="en-US" sz="3200" dirty="0" smtClean="0">
                <a:latin typeface="HGP創英角ｺﾞｼｯｸUB" pitchFamily="50" charset="-128"/>
                <a:ea typeface="HGP創英角ｺﾞｼｯｸUB" pitchFamily="50" charset="-128"/>
              </a:rPr>
              <a:t/>
            </a:r>
            <a:br>
              <a:rPr lang="ja-JP" altLang="en-US" sz="3200" dirty="0" smtClean="0">
                <a:latin typeface="HGP創英角ｺﾞｼｯｸUB" pitchFamily="50" charset="-128"/>
                <a:ea typeface="HGP創英角ｺﾞｼｯｸUB" pitchFamily="50" charset="-128"/>
              </a:rPr>
            </a:br>
            <a:r>
              <a:rPr lang="en-US" altLang="ja-JP" sz="3200" dirty="0" err="1" smtClean="0">
                <a:latin typeface="HGP創英角ｺﾞｼｯｸUB" pitchFamily="50" charset="-128"/>
                <a:ea typeface="HGP創英角ｺﾞｼｯｸUB" pitchFamily="50" charset="-128"/>
              </a:rPr>
              <a:t>edubase</a:t>
            </a:r>
            <a:r>
              <a:rPr lang="en-US" altLang="ja-JP" sz="3200" dirty="0" smtClean="0">
                <a:latin typeface="HGP創英角ｺﾞｼｯｸUB" pitchFamily="50" charset="-128"/>
                <a:ea typeface="HGP創英角ｺﾞｼｯｸUB" pitchFamily="50" charset="-128"/>
              </a:rPr>
              <a:t> Cloud</a:t>
            </a:r>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grpSp>
        <p:nvGrpSpPr>
          <p:cNvPr id="26630" name="Group 31"/>
          <p:cNvGrpSpPr>
            <a:grpSpLocks/>
          </p:cNvGrpSpPr>
          <p:nvPr/>
        </p:nvGrpSpPr>
        <p:grpSpPr bwMode="auto">
          <a:xfrm>
            <a:off x="323850" y="2749550"/>
            <a:ext cx="2063750" cy="584200"/>
            <a:chOff x="340" y="2115"/>
            <a:chExt cx="1300" cy="368"/>
          </a:xfrm>
        </p:grpSpPr>
        <p:sp>
          <p:nvSpPr>
            <p:cNvPr id="26653" name="AutoShape 6"/>
            <p:cNvSpPr>
              <a:spLocks noChangeArrowheads="1"/>
            </p:cNvSpPr>
            <p:nvPr/>
          </p:nvSpPr>
          <p:spPr bwMode="auto">
            <a:xfrm>
              <a:off x="340" y="2115"/>
              <a:ext cx="1270" cy="36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4" name="Rectangle 7"/>
            <p:cNvSpPr>
              <a:spLocks noChangeArrowheads="1"/>
            </p:cNvSpPr>
            <p:nvPr/>
          </p:nvSpPr>
          <p:spPr bwMode="auto">
            <a:xfrm>
              <a:off x="340" y="2115"/>
              <a:ext cx="1300"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他への影響を恐れずのびのび実験</a:t>
              </a:r>
            </a:p>
          </p:txBody>
        </p:sp>
      </p:grpSp>
      <p:sp>
        <p:nvSpPr>
          <p:cNvPr id="26631" name="AutoShape 8"/>
          <p:cNvSpPr>
            <a:spLocks noChangeArrowheads="1"/>
          </p:cNvSpPr>
          <p:nvPr/>
        </p:nvSpPr>
        <p:spPr bwMode="auto">
          <a:xfrm>
            <a:off x="6924675" y="2405063"/>
            <a:ext cx="2111375" cy="558800"/>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2" name="Rectangle 9"/>
          <p:cNvSpPr>
            <a:spLocks noChangeArrowheads="1"/>
          </p:cNvSpPr>
          <p:nvPr/>
        </p:nvSpPr>
        <p:spPr bwMode="auto">
          <a:xfrm>
            <a:off x="6948488" y="2389188"/>
            <a:ext cx="2087562"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基盤からアプリまですべてを改良可能</a:t>
            </a:r>
          </a:p>
        </p:txBody>
      </p:sp>
      <p:sp>
        <p:nvSpPr>
          <p:cNvPr id="26633" name="Rectangle 12"/>
          <p:cNvSpPr>
            <a:spLocks noChangeArrowheads="1"/>
          </p:cNvSpPr>
          <p:nvPr/>
        </p:nvSpPr>
        <p:spPr bwMode="auto">
          <a:xfrm>
            <a:off x="1590675" y="1165225"/>
            <a:ext cx="5600700" cy="425450"/>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400" u="sng">
                <a:latin typeface="HGP創英角ｺﾞｼｯｸUB" pitchFamily="50" charset="-128"/>
                <a:ea typeface="HGP創英角ｺﾞｼｯｸUB" pitchFamily="50" charset="-128"/>
              </a:rPr>
              <a:t>研究・教育のための</a:t>
            </a:r>
            <a:r>
              <a:rPr lang="ja-JP" altLang="en-US" sz="2400" u="sng">
                <a:solidFill>
                  <a:srgbClr val="990000"/>
                </a:solidFill>
                <a:latin typeface="HGP創英角ｺﾞｼｯｸUB" pitchFamily="50" charset="-128"/>
                <a:ea typeface="HGP創英角ｺﾞｼｯｸUB" pitchFamily="50" charset="-128"/>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①</a:t>
            </a:r>
            <a:r>
              <a:rPr lang="ja-JP" altLang="en-US">
                <a:solidFill>
                  <a:srgbClr val="FFFFFF"/>
                </a:solidFill>
                <a:latin typeface="HGP創英角ｺﾞｼｯｸUB" pitchFamily="50" charset="-128"/>
                <a:ea typeface="HGP創英角ｺﾞｼｯｸUB" pitchFamily="50" charset="-128"/>
              </a:rPr>
              <a:t>専有性</a:t>
            </a:r>
          </a:p>
        </p:txBody>
      </p:sp>
      <p:sp>
        <p:nvSpPr>
          <p:cNvPr id="26635" name="角丸四角形吹き出し 21"/>
          <p:cNvSpPr>
            <a:spLocks noChangeArrowheads="1"/>
          </p:cNvSpPr>
          <p:nvPr/>
        </p:nvSpPr>
        <p:spPr bwMode="auto">
          <a:xfrm>
            <a:off x="7308850" y="3036888"/>
            <a:ext cx="1373188" cy="504825"/>
          </a:xfrm>
          <a:prstGeom prst="wedgeRoundRectCallout">
            <a:avLst>
              <a:gd name="adj1" fmla="val -111505"/>
              <a:gd name="adj2" fmla="val 20755"/>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②</a:t>
            </a:r>
            <a:r>
              <a:rPr lang="ja-JP" altLang="en-US">
                <a:solidFill>
                  <a:srgbClr val="FFFFFF"/>
                </a:solidFill>
                <a:latin typeface="HGP創英角ｺﾞｼｯｸUB" pitchFamily="50" charset="-128"/>
                <a:ea typeface="HGP創英角ｺﾞｼｯｸUB" pitchFamily="50" charset="-128"/>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③</a:t>
            </a:r>
            <a:r>
              <a:rPr lang="ja-JP" altLang="en-US">
                <a:solidFill>
                  <a:srgbClr val="FFFFFF"/>
                </a:solidFill>
                <a:latin typeface="HGP創英角ｺﾞｼｯｸUB" pitchFamily="50" charset="-128"/>
                <a:ea typeface="HGP創英角ｺﾞｼｯｸUB" pitchFamily="50" charset="-128"/>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④</a:t>
            </a:r>
            <a:r>
              <a:rPr lang="ja-JP" altLang="en-US">
                <a:solidFill>
                  <a:srgbClr val="FFFFFF"/>
                </a:solidFill>
                <a:latin typeface="HGP創英角ｺﾞｼｯｸUB" pitchFamily="50" charset="-128"/>
                <a:ea typeface="HGP創英角ｺﾞｼｯｸUB" pitchFamily="50" charset="-128"/>
              </a:rPr>
              <a:t>保存性</a:t>
            </a:r>
          </a:p>
        </p:txBody>
      </p:sp>
      <p:sp>
        <p:nvSpPr>
          <p:cNvPr id="26639" name="AutoShape 18"/>
          <p:cNvSpPr>
            <a:spLocks noChangeArrowheads="1"/>
          </p:cNvSpPr>
          <p:nvPr/>
        </p:nvSpPr>
        <p:spPr bwMode="auto">
          <a:xfrm>
            <a:off x="4889500" y="5661025"/>
            <a:ext cx="2562225" cy="58578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0" name="Rectangle 19"/>
          <p:cNvSpPr>
            <a:spLocks noChangeArrowheads="1"/>
          </p:cNvSpPr>
          <p:nvPr/>
        </p:nvSpPr>
        <p:spPr bwMode="auto">
          <a:xfrm>
            <a:off x="5003800" y="5629275"/>
            <a:ext cx="2663825"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学術コミュニティ内で環境を検索・利活用</a:t>
            </a:r>
          </a:p>
        </p:txBody>
      </p:sp>
      <p:grpSp>
        <p:nvGrpSpPr>
          <p:cNvPr id="26641"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6652" name="Picture 27" descr="build1"/>
            <p:cNvPicPr>
              <a:picLocks noChangeAspect="1" noChangeArrowheads="1"/>
            </p:cNvPicPr>
            <p:nvPr/>
          </p:nvPicPr>
          <p:blipFill>
            <a:blip r:embed="rId3"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HGP創英角ｺﾞｼｯｸUB" pitchFamily="50" charset="-128"/>
                <a:ea typeface="HGP創英角ｺﾞｼｯｸUB" pitchFamily="50" charset="-128"/>
              </a:rPr>
              <a:t>外部クラウド</a:t>
            </a:r>
          </a:p>
        </p:txBody>
      </p:sp>
      <p:sp>
        <p:nvSpPr>
          <p:cNvPr id="26644" name="Rectangle 30"/>
          <p:cNvSpPr>
            <a:spLocks noChangeArrowheads="1"/>
          </p:cNvSpPr>
          <p:nvPr/>
        </p:nvSpPr>
        <p:spPr bwMode="auto">
          <a:xfrm>
            <a:off x="322263" y="5416550"/>
            <a:ext cx="2593975" cy="400110"/>
          </a:xfrm>
          <a:prstGeom prst="rect">
            <a:avLst/>
          </a:prstGeom>
          <a:noFill/>
          <a:ln w="9525">
            <a:noFill/>
            <a:miter lim="800000"/>
            <a:headEnd/>
            <a:tailEnd/>
          </a:ln>
        </p:spPr>
        <p:txBody>
          <a:bodyPr>
            <a:spAutoFit/>
          </a:bodyPr>
          <a:lstStyle/>
          <a:p>
            <a:r>
              <a:rPr lang="ja-JP" altLang="en-US" sz="1000" dirty="0">
                <a:latin typeface="HGP創英角ｺﾞｼｯｸUB" pitchFamily="50" charset="-128"/>
                <a:ea typeface="HGP創英角ｺﾞｼｯｸUB" pitchFamily="50" charset="-128"/>
              </a:rPr>
              <a:t>参考：</a:t>
            </a:r>
          </a:p>
          <a:p>
            <a:r>
              <a:rPr lang="en-US" altLang="ja-JP" sz="1000" dirty="0" smtClean="0">
                <a:latin typeface="HGP創英角ｺﾞｼｯｸUB" pitchFamily="50" charset="-128"/>
                <a:ea typeface="HGP創英角ｺﾞｼｯｸUB" pitchFamily="50" charset="-128"/>
                <a:hlinkClick r:id="rId4"/>
              </a:rPr>
              <a:t>http</a:t>
            </a:r>
            <a:r>
              <a:rPr lang="en-US" altLang="ja-JP" sz="1000" dirty="0">
                <a:latin typeface="HGP創英角ｺﾞｼｯｸUB" pitchFamily="50" charset="-128"/>
                <a:ea typeface="HGP創英角ｺﾞｼｯｸUB" pitchFamily="50" charset="-128"/>
                <a:hlinkClick r:id="rId4"/>
              </a:rPr>
              <a:t>://grace-center.jp/prj_educloud.html</a:t>
            </a:r>
            <a:endParaRPr lang="en-US" altLang="ja-JP" sz="1000" dirty="0">
              <a:latin typeface="HGP創英角ｺﾞｼｯｸUB" pitchFamily="50" charset="-128"/>
              <a:ea typeface="HGP創英角ｺﾞｼｯｸUB" pitchFamily="50" charset="-128"/>
            </a:endParaRPr>
          </a:p>
        </p:txBody>
      </p:sp>
      <p:grpSp>
        <p:nvGrpSpPr>
          <p:cNvPr id="26645" name="Group 32"/>
          <p:cNvGrpSpPr>
            <a:grpSpLocks/>
          </p:cNvGrpSpPr>
          <p:nvPr/>
        </p:nvGrpSpPr>
        <p:grpSpPr bwMode="auto">
          <a:xfrm>
            <a:off x="107950" y="4797425"/>
            <a:ext cx="1471613" cy="581025"/>
            <a:chOff x="683" y="3385"/>
            <a:chExt cx="927" cy="366"/>
          </a:xfrm>
        </p:grpSpPr>
        <p:sp>
          <p:nvSpPr>
            <p:cNvPr id="26646" name="AutoShape 10"/>
            <p:cNvSpPr>
              <a:spLocks noChangeArrowheads="1"/>
            </p:cNvSpPr>
            <p:nvPr/>
          </p:nvSpPr>
          <p:spPr bwMode="auto">
            <a:xfrm>
              <a:off x="683" y="3387"/>
              <a:ext cx="882" cy="364"/>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7" name="Rectangle 11"/>
            <p:cNvSpPr>
              <a:spLocks noChangeArrowheads="1"/>
            </p:cNvSpPr>
            <p:nvPr/>
          </p:nvSpPr>
          <p:spPr bwMode="auto">
            <a:xfrm>
              <a:off x="703" y="3385"/>
              <a:ext cx="907"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他のクラウドとの連携</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7"/>
          <p:cNvSpPr>
            <a:spLocks noGrp="1"/>
          </p:cNvSpPr>
          <p:nvPr>
            <p:ph type="title"/>
          </p:nvPr>
        </p:nvSpPr>
        <p:spPr>
          <a:xfrm>
            <a:off x="323528" y="116632"/>
            <a:ext cx="8229600" cy="582612"/>
          </a:xfrm>
        </p:spPr>
        <p:txBody>
          <a:bodyPr/>
          <a:lstStyle/>
          <a:p>
            <a:pPr eaLnBrk="1" hangingPunct="1"/>
            <a:r>
              <a:rPr lang="en-US" altLang="ja-JP" sz="4000" dirty="0" err="1" smtClean="0">
                <a:latin typeface="HGP創英角ｺﾞｼｯｸUB" pitchFamily="50" charset="-128"/>
                <a:ea typeface="HGP創英角ｺﾞｼｯｸUB" pitchFamily="50" charset="-128"/>
              </a:rPr>
              <a:t>edubase</a:t>
            </a:r>
            <a:r>
              <a:rPr lang="en-US" altLang="ja-JP" sz="4000" dirty="0" smtClean="0">
                <a:latin typeface="HGP創英角ｺﾞｼｯｸUB" pitchFamily="50" charset="-128"/>
                <a:ea typeface="HGP創英角ｺﾞｼｯｸUB" pitchFamily="50" charset="-128"/>
              </a:rPr>
              <a:t> Cloud</a:t>
            </a:r>
            <a:r>
              <a:rPr lang="ja-JP" altLang="en-US" sz="4000" dirty="0" smtClean="0">
                <a:latin typeface="HGP創英角ｺﾞｼｯｸUB" pitchFamily="50" charset="-128"/>
                <a:ea typeface="HGP創英角ｺﾞｼｯｸUB" pitchFamily="50" charset="-128"/>
              </a:rPr>
              <a:t>クラウドクライアント</a:t>
            </a:r>
          </a:p>
        </p:txBody>
      </p:sp>
      <p:sp>
        <p:nvSpPr>
          <p:cNvPr id="49155" name="フッター プレースホルダ 9"/>
          <p:cNvSpPr>
            <a:spLocks noGrp="1"/>
          </p:cNvSpPr>
          <p:nvPr>
            <p:ph type="ftr" sz="quarter" idx="4294967295"/>
          </p:nvPr>
        </p:nvSpPr>
        <p:spPr bwMode="auto">
          <a:xfrm>
            <a:off x="5214938" y="6572250"/>
            <a:ext cx="3929062" cy="285750"/>
          </a:xfrm>
          <a:prstGeom prst="rect">
            <a:avLst/>
          </a:prstGeom>
          <a:noFill/>
          <a:ln>
            <a:miter lim="800000"/>
            <a:headEnd/>
            <a:tailEnd/>
          </a:ln>
        </p:spPr>
        <p:txBody>
          <a:bodyPr/>
          <a:lstStyle/>
          <a:p>
            <a:r>
              <a:rPr lang="en-US" altLang="ja-JP">
                <a:latin typeface="HGP創英角ｺﾞｼｯｸUB" pitchFamily="50" charset="-128"/>
                <a:ea typeface="HGP創英角ｺﾞｼｯｸUB" pitchFamily="50" charset="-128"/>
              </a:rPr>
              <a:t> </a:t>
            </a:r>
            <a:endParaRPr lang="ja-JP" altLang="en-US">
              <a:latin typeface="HGP創英角ｺﾞｼｯｸUB" pitchFamily="50" charset="-128"/>
              <a:ea typeface="HGP創英角ｺﾞｼｯｸUB" pitchFamily="50" charset="-128"/>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090528"/>
            <a:ext cx="8234854" cy="514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7"/>
          <p:cNvSpPr txBox="1">
            <a:spLocks noChangeArrowheads="1"/>
          </p:cNvSpPr>
          <p:nvPr/>
        </p:nvSpPr>
        <p:spPr bwMode="auto">
          <a:xfrm>
            <a:off x="1613401" y="1018520"/>
            <a:ext cx="4560864" cy="369332"/>
          </a:xfrm>
          <a:prstGeom prst="rect">
            <a:avLst/>
          </a:prstGeom>
          <a:solidFill>
            <a:srgbClr val="FFCC99">
              <a:alpha val="50000"/>
            </a:srgbClr>
          </a:solidFill>
          <a:ln w="9525">
            <a:solidFill>
              <a:srgbClr val="80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en-US" altLang="ja-JP" sz="1800" dirty="0" smtClean="0">
                <a:solidFill>
                  <a:srgbClr val="FF0000"/>
                </a:solidFill>
                <a:latin typeface="HGP創英角ｺﾞｼｯｸUB" pitchFamily="50" charset="-128"/>
                <a:ea typeface="HGP創英角ｺﾞｼｯｸUB" pitchFamily="50" charset="-128"/>
              </a:rPr>
              <a:t>AWS</a:t>
            </a:r>
            <a:r>
              <a:rPr lang="ja-JP" altLang="en-US" sz="1800" dirty="0" smtClean="0">
                <a:solidFill>
                  <a:srgbClr val="FF0000"/>
                </a:solidFill>
                <a:latin typeface="HGP創英角ｺﾞｼｯｸUB" pitchFamily="50" charset="-128"/>
                <a:ea typeface="HGP創英角ｺﾞｼｯｸUB" pitchFamily="50" charset="-128"/>
              </a:rPr>
              <a:t>と同等のインターフェース（</a:t>
            </a:r>
            <a:r>
              <a:rPr lang="en-US" altLang="ja-JP" sz="1800" dirty="0" smtClean="0">
                <a:solidFill>
                  <a:srgbClr val="FF0000"/>
                </a:solidFill>
                <a:latin typeface="HGP創英角ｺﾞｼｯｸUB" pitchFamily="50" charset="-128"/>
                <a:ea typeface="HGP創英角ｺﾞｼｯｸUB" pitchFamily="50" charset="-128"/>
              </a:rPr>
              <a:t>eclipse</a:t>
            </a:r>
            <a:r>
              <a:rPr lang="ja-JP" altLang="en-US" sz="1800" dirty="0" smtClean="0">
                <a:solidFill>
                  <a:srgbClr val="FF0000"/>
                </a:solidFill>
                <a:latin typeface="HGP創英角ｺﾞｼｯｸUB" pitchFamily="50" charset="-128"/>
                <a:ea typeface="HGP創英角ｺﾞｼｯｸUB" pitchFamily="50" charset="-128"/>
              </a:rPr>
              <a:t>ベース）</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0" name="Text Box 7"/>
          <p:cNvSpPr txBox="1">
            <a:spLocks noChangeArrowheads="1"/>
          </p:cNvSpPr>
          <p:nvPr/>
        </p:nvSpPr>
        <p:spPr bwMode="auto">
          <a:xfrm>
            <a:off x="2004025" y="2818720"/>
            <a:ext cx="2356735"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保存された仮想マシン</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1" name="Text Box 7"/>
          <p:cNvSpPr txBox="1">
            <a:spLocks noChangeArrowheads="1"/>
          </p:cNvSpPr>
          <p:nvPr/>
        </p:nvSpPr>
        <p:spPr bwMode="auto">
          <a:xfrm>
            <a:off x="3732217" y="4114864"/>
            <a:ext cx="2662908"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実行中仮想マシンの状態</a:t>
            </a:r>
            <a:endParaRPr lang="ja-JP" altLang="en-US" sz="1800" dirty="0">
              <a:solidFill>
                <a:srgbClr val="FF0000"/>
              </a:solidFill>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a:xfrm>
            <a:off x="179512" y="188640"/>
            <a:ext cx="5616624" cy="582612"/>
          </a:xfrm>
        </p:spPr>
        <p:txBody>
          <a:bodyPr/>
          <a:lstStyle/>
          <a:p>
            <a:pPr eaLnBrk="1" hangingPunct="1"/>
            <a:r>
              <a:rPr lang="ja-JP" altLang="en-US" dirty="0" smtClean="0">
                <a:latin typeface="HGP創英角ｺﾞｼｯｸUB" pitchFamily="50" charset="-128"/>
                <a:ea typeface="HGP創英角ｺﾞｼｯｸUB" pitchFamily="50" charset="-128"/>
              </a:rPr>
              <a:t>クラウドのモニタリング</a:t>
            </a:r>
          </a:p>
        </p:txBody>
      </p:sp>
      <p:sp>
        <p:nvSpPr>
          <p:cNvPr id="63493" name="正方形/長方形 6"/>
          <p:cNvSpPr>
            <a:spLocks noChangeArrowheads="1"/>
          </p:cNvSpPr>
          <p:nvPr/>
        </p:nvSpPr>
        <p:spPr bwMode="auto">
          <a:xfrm>
            <a:off x="251520" y="980728"/>
            <a:ext cx="8142288" cy="400050"/>
          </a:xfrm>
          <a:prstGeom prst="rect">
            <a:avLst/>
          </a:prstGeom>
          <a:noFill/>
          <a:ln w="9525">
            <a:noFill/>
            <a:miter lim="800000"/>
            <a:headEnd/>
            <a:tailEnd/>
          </a:ln>
        </p:spPr>
        <p:txBody>
          <a:bodyPr wrap="none">
            <a:spAutoFit/>
          </a:bodyPr>
          <a:lstStyle/>
          <a:p>
            <a:r>
              <a:rPr lang="ja-JP" altLang="en-US" sz="2000" dirty="0">
                <a:latin typeface="HGP創英角ｺﾞｼｯｸUB" pitchFamily="50" charset="-128"/>
                <a:ea typeface="HGP創英角ｺﾞｼｯｸUB" pitchFamily="50" charset="-128"/>
              </a:rPr>
              <a:t>プライベートクラウドであるため物理マシンレベルのモニタリングが可能です。</a:t>
            </a:r>
          </a:p>
        </p:txBody>
      </p:sp>
      <p:pic>
        <p:nvPicPr>
          <p:cNvPr id="16385" name="Picture 1"/>
          <p:cNvPicPr>
            <a:picLocks noChangeAspect="1" noChangeArrowheads="1"/>
          </p:cNvPicPr>
          <p:nvPr/>
        </p:nvPicPr>
        <p:blipFill>
          <a:blip r:embed="rId2" cstate="print"/>
          <a:srcRect/>
          <a:stretch>
            <a:fillRect/>
          </a:stretch>
        </p:blipFill>
        <p:spPr bwMode="auto">
          <a:xfrm>
            <a:off x="604490" y="1754814"/>
            <a:ext cx="5076056" cy="3807042"/>
          </a:xfrm>
          <a:prstGeom prst="rect">
            <a:avLst/>
          </a:prstGeom>
          <a:noFill/>
          <a:ln w="9525">
            <a:noFill/>
            <a:miter lim="800000"/>
            <a:headEnd/>
            <a:tailEnd/>
          </a:ln>
        </p:spPr>
      </p:pic>
      <p:pic>
        <p:nvPicPr>
          <p:cNvPr id="63492" name="Picture 4" descr="server4">
            <a:hlinkClick r:id="rId3"/>
          </p:cNvPr>
          <p:cNvPicPr>
            <a:picLocks noChangeAspect="1" noChangeArrowheads="1"/>
          </p:cNvPicPr>
          <p:nvPr/>
        </p:nvPicPr>
        <p:blipFill>
          <a:blip r:embed="rId4" cstate="print"/>
          <a:srcRect/>
          <a:stretch>
            <a:fillRect/>
          </a:stretch>
        </p:blipFill>
        <p:spPr bwMode="auto">
          <a:xfrm>
            <a:off x="4168378" y="2132856"/>
            <a:ext cx="4580086" cy="3517965"/>
          </a:xfrm>
          <a:prstGeom prst="rect">
            <a:avLst/>
          </a:prstGeom>
          <a:noFill/>
          <a:ln w="9525">
            <a:noFill/>
            <a:miter lim="800000"/>
            <a:headEnd/>
            <a:tailEnd/>
          </a:ln>
        </p:spPr>
      </p:pic>
      <p:sp>
        <p:nvSpPr>
          <p:cNvPr id="7" name="正方形/長方形 4"/>
          <p:cNvSpPr>
            <a:spLocks noChangeArrowheads="1"/>
          </p:cNvSpPr>
          <p:nvPr/>
        </p:nvSpPr>
        <p:spPr bwMode="auto">
          <a:xfrm>
            <a:off x="3923928" y="1772816"/>
            <a:ext cx="5084762" cy="369887"/>
          </a:xfrm>
          <a:prstGeom prst="rect">
            <a:avLst/>
          </a:prstGeom>
          <a:noFill/>
          <a:ln w="9525">
            <a:noFill/>
            <a:miter lim="800000"/>
            <a:headEnd/>
            <a:tailEnd/>
          </a:ln>
        </p:spPr>
        <p:txBody>
          <a:bodyPr wrap="none">
            <a:spAutoFit/>
          </a:bodyPr>
          <a:lstStyle/>
          <a:p>
            <a:r>
              <a:rPr lang="en-US" altLang="ja-JP" dirty="0">
                <a:latin typeface="HGP創英角ｺﾞｼｯｸUB" pitchFamily="50" charset="-128"/>
                <a:ea typeface="HGP創英角ｺﾞｼｯｸUB" pitchFamily="50" charset="-128"/>
              </a:rPr>
              <a:t>200 nodes x 8 cores = 1,600 Virtual Machines </a:t>
            </a:r>
          </a:p>
        </p:txBody>
      </p:sp>
      <p:sp>
        <p:nvSpPr>
          <p:cNvPr id="8" name="Text Box 6"/>
          <p:cNvSpPr txBox="1">
            <a:spLocks noChangeArrowheads="1"/>
          </p:cNvSpPr>
          <p:nvPr/>
        </p:nvSpPr>
        <p:spPr bwMode="auto">
          <a:xfrm>
            <a:off x="5796136" y="5733256"/>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教育クラウド監視画面</a:t>
            </a:r>
            <a:endParaRPr kumimoji="1" lang="ja-JP" altLang="en-US" sz="4000"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9</a:t>
            </a:fld>
            <a:endParaRPr lang="ja-JP" altLang="en-US" dirty="0"/>
          </a:p>
        </p:txBody>
      </p:sp>
      <p:pic>
        <p:nvPicPr>
          <p:cNvPr id="1026" name="Picture 2"/>
          <p:cNvPicPr>
            <a:picLocks noChangeAspect="1" noChangeArrowheads="1"/>
          </p:cNvPicPr>
          <p:nvPr/>
        </p:nvPicPr>
        <p:blipFill>
          <a:blip r:embed="rId2" cstate="print"/>
          <a:srcRect/>
          <a:stretch>
            <a:fillRect/>
          </a:stretch>
        </p:blipFill>
        <p:spPr bwMode="auto">
          <a:xfrm>
            <a:off x="251520" y="1196752"/>
            <a:ext cx="8460432" cy="471308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15575</TotalTime>
  <Words>1894</Words>
  <Application>Microsoft Office PowerPoint</Application>
  <PresentationFormat>画面に合わせる (4:3)</PresentationFormat>
  <Paragraphs>693</Paragraphs>
  <Slides>39</Slides>
  <Notes>10</Notes>
  <HiddenSlides>0</HiddenSlides>
  <MMClips>0</MMClips>
  <ScaleCrop>false</ScaleCrop>
  <HeadingPairs>
    <vt:vector size="4" baseType="variant">
      <vt:variant>
        <vt:lpstr>テーマ</vt:lpstr>
      </vt:variant>
      <vt:variant>
        <vt:i4>1</vt:i4>
      </vt:variant>
      <vt:variant>
        <vt:lpstr>スライド タイトル</vt:lpstr>
      </vt:variant>
      <vt:variant>
        <vt:i4>39</vt:i4>
      </vt:variant>
    </vt:vector>
  </HeadingPairs>
  <TitlesOfParts>
    <vt:vector size="40" baseType="lpstr">
      <vt:lpstr>Office テーマ</vt:lpstr>
      <vt:lpstr>メッセージ</vt:lpstr>
      <vt:lpstr>アカデミックコミュニティクラウドの実現に向けて</vt:lpstr>
      <vt:lpstr>内容</vt:lpstr>
      <vt:lpstr>スライド 4</vt:lpstr>
      <vt:lpstr>スライド 5</vt:lpstr>
      <vt:lpstr>思う存分自分のアイデアを試せるIT実験室 edubase Cloud</vt:lpstr>
      <vt:lpstr>edubase Cloudクラウドクライアント</vt:lpstr>
      <vt:lpstr>クラウドのモニタリング</vt:lpstr>
      <vt:lpstr>教育クラウド監視画面</vt:lpstr>
      <vt:lpstr>edubase Cloudを構成するミニクラウドとアーカイブ</vt:lpstr>
      <vt:lpstr>スライド 11</vt:lpstr>
      <vt:lpstr>スライド 12</vt:lpstr>
      <vt:lpstr>スライド 13</vt:lpstr>
      <vt:lpstr>研究環境構築ソリューションの現状</vt:lpstr>
      <vt:lpstr>研究環境構築ソリューションの課題</vt:lpstr>
      <vt:lpstr>Cluster as a Serviceの導入</vt:lpstr>
      <vt:lpstr>Cluster as a Serviceの導入効果</vt:lpstr>
      <vt:lpstr>CaaSの実装例　dodai</vt:lpstr>
      <vt:lpstr>Dodai-compute</vt:lpstr>
      <vt:lpstr>スライド 20</vt:lpstr>
      <vt:lpstr>スライド 21</vt:lpstr>
      <vt:lpstr>スライド 22</vt:lpstr>
      <vt:lpstr>スライド 23</vt:lpstr>
      <vt:lpstr>スライド 24</vt:lpstr>
      <vt:lpstr>gunnii GUI</vt:lpstr>
      <vt:lpstr>スライド 26</vt:lpstr>
      <vt:lpstr>インタークラウドのユースケース例</vt:lpstr>
      <vt:lpstr>インタークラウド参照モデル</vt:lpstr>
      <vt:lpstr>アカデミックコミュニティクラウド</vt:lpstr>
      <vt:lpstr>スライド 30</vt:lpstr>
      <vt:lpstr>スライド 31</vt:lpstr>
      <vt:lpstr>スライド 32</vt:lpstr>
      <vt:lpstr>スライド 33</vt:lpstr>
      <vt:lpstr>スライド 34</vt:lpstr>
      <vt:lpstr>DodaiとColony を使ったクラウド連携</vt:lpstr>
      <vt:lpstr>クラウドマイグレーション</vt:lpstr>
      <vt:lpstr>まとめ</vt:lpstr>
      <vt:lpstr>リンク情報</vt:lpstr>
      <vt:lpstr>スライド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　セミナー資料</dc:title>
  <dc:creator>knishimura</dc:creator>
  <cp:lastModifiedBy>yoko</cp:lastModifiedBy>
  <cp:revision>235</cp:revision>
  <dcterms:created xsi:type="dcterms:W3CDTF">2010-05-06T06:02:17Z</dcterms:created>
  <dcterms:modified xsi:type="dcterms:W3CDTF">2012-08-26T03:46:00Z</dcterms:modified>
</cp:coreProperties>
</file>